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7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10-Sep-21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10-Sep-21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10-Sep-21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44" y="2404534"/>
            <a:ext cx="8493210" cy="1646302"/>
          </a:xfrm>
        </p:spPr>
        <p:txBody>
          <a:bodyPr/>
          <a:lstStyle/>
          <a:p>
            <a:pPr algn="ctr"/>
            <a:r>
              <a:rPr lang="en-US" sz="4800" dirty="0">
                <a:latin typeface="Calibri Light" panose="020F0302020204030204" pitchFamily="34" charset="0"/>
              </a:rPr>
              <a:t>BENGKEL ASAS PENGENALAN KOMPUTER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8 </a:t>
            </a:r>
            <a:r>
              <a:rPr lang="en-US" sz="2400" b="1" dirty="0" err="1">
                <a:latin typeface="Calibri Light" panose="020F0302020204030204" pitchFamily="34" charset="0"/>
              </a:rPr>
              <a:t>Oktober</a:t>
            </a:r>
            <a:r>
              <a:rPr lang="en-US" sz="2400" b="1" dirty="0">
                <a:latin typeface="Calibri Light" panose="020F0302020204030204" pitchFamily="34" charset="0"/>
              </a:rPr>
              <a:t> 2020</a:t>
            </a:r>
          </a:p>
          <a:p>
            <a:pPr algn="ctr"/>
            <a:r>
              <a:rPr lang="en-US" sz="2400" b="1" dirty="0" err="1">
                <a:latin typeface="Calibri Light" panose="020F0302020204030204" pitchFamily="34" charset="0"/>
              </a:rPr>
              <a:t>Makmal</a:t>
            </a:r>
            <a:r>
              <a:rPr lang="en-US" sz="2400" b="1" dirty="0">
                <a:latin typeface="Calibri Light" panose="020F0302020204030204" pitchFamily="34" charset="0"/>
              </a:rPr>
              <a:t> Komputer 1, FPSK</a:t>
            </a:r>
          </a:p>
        </p:txBody>
      </p:sp>
    </p:spTree>
    <p:extLst>
      <p:ext uri="{BB962C8B-B14F-4D97-AF65-F5344CB8AC3E}">
        <p14:creationId xmlns:p14="http://schemas.microsoft.com/office/powerpoint/2010/main" val="283609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 panose="020F0302020204030204" pitchFamily="34" charset="0"/>
              </a:rPr>
              <a:t>Komponen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Perkakasan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Mudah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latin typeface="Calibri Light" panose="020F0302020204030204" pitchFamily="34" charset="0"/>
              </a:rPr>
              <a:t>Casing</a:t>
            </a:r>
          </a:p>
          <a:p>
            <a:r>
              <a:rPr lang="en-US" sz="2800" dirty="0">
                <a:latin typeface="Calibri Light" panose="020F0302020204030204" pitchFamily="34" charset="0"/>
              </a:rPr>
              <a:t>Unit </a:t>
            </a:r>
            <a:r>
              <a:rPr lang="en-US" sz="2800" dirty="0" err="1">
                <a:latin typeface="Calibri Light" panose="020F0302020204030204" pitchFamily="34" charset="0"/>
              </a:rPr>
              <a:t>Bekalan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Kuasa</a:t>
            </a:r>
            <a:endParaRPr lang="en-US" sz="2800" dirty="0">
              <a:latin typeface="Calibri Light" panose="020F0302020204030204" pitchFamily="34" charset="0"/>
            </a:endParaRPr>
          </a:p>
          <a:p>
            <a:r>
              <a:rPr lang="en-US" sz="2800" i="1" dirty="0">
                <a:latin typeface="Calibri Light" panose="020F0302020204030204" pitchFamily="34" charset="0"/>
              </a:rPr>
              <a:t>Motherboard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979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 panose="020F0302020204030204" pitchFamily="34" charset="0"/>
              </a:rPr>
              <a:t>Komponen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Perkakasan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Komplek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latin typeface="Calibri Light" panose="020F0302020204030204" pitchFamily="34" charset="0"/>
              </a:rPr>
              <a:t>Central Processing Unit (</a:t>
            </a:r>
            <a:r>
              <a:rPr lang="en-US" sz="2800" dirty="0">
                <a:latin typeface="Calibri Light" panose="020F0302020204030204" pitchFamily="34" charset="0"/>
              </a:rPr>
              <a:t>CPU / </a:t>
            </a:r>
            <a:r>
              <a:rPr lang="en-US" sz="2800" dirty="0" err="1">
                <a:latin typeface="Calibri Light" panose="020F0302020204030204" pitchFamily="34" charset="0"/>
              </a:rPr>
              <a:t>Prosessor</a:t>
            </a:r>
            <a:r>
              <a:rPr lang="en-US" sz="2800" i="1" dirty="0">
                <a:latin typeface="Calibri Light" panose="020F0302020204030204" pitchFamily="34" charset="0"/>
              </a:rPr>
              <a:t>)</a:t>
            </a:r>
          </a:p>
          <a:p>
            <a:r>
              <a:rPr lang="en-US" sz="2800" i="1" dirty="0">
                <a:latin typeface="Calibri Light" panose="020F0302020204030204" pitchFamily="34" charset="0"/>
              </a:rPr>
              <a:t>Random Access Memory</a:t>
            </a:r>
            <a:r>
              <a:rPr lang="en-US" sz="2800" dirty="0">
                <a:latin typeface="Calibri Light" panose="020F0302020204030204" pitchFamily="34" charset="0"/>
              </a:rPr>
              <a:t> (RAM / </a:t>
            </a:r>
            <a:r>
              <a:rPr lang="en-US" sz="2800" dirty="0" err="1">
                <a:latin typeface="Calibri Light" panose="020F0302020204030204" pitchFamily="34" charset="0"/>
              </a:rPr>
              <a:t>Memori</a:t>
            </a:r>
            <a:r>
              <a:rPr lang="en-US" sz="2800" dirty="0">
                <a:latin typeface="Calibri Light" panose="020F0302020204030204" pitchFamily="34" charset="0"/>
              </a:rPr>
              <a:t>)</a:t>
            </a:r>
          </a:p>
          <a:p>
            <a:r>
              <a:rPr lang="en-US" sz="2800" i="1" dirty="0">
                <a:latin typeface="Calibri Light" panose="020F0302020204030204" pitchFamily="34" charset="0"/>
              </a:rPr>
              <a:t>Hard Disk Drive </a:t>
            </a:r>
            <a:r>
              <a:rPr lang="en-US" sz="2800" dirty="0">
                <a:latin typeface="Calibri Light" panose="020F0302020204030204" pitchFamily="34" charset="0"/>
              </a:rPr>
              <a:t>(HDD / </a:t>
            </a:r>
            <a:r>
              <a:rPr lang="en-US" sz="2800" dirty="0" err="1">
                <a:latin typeface="Calibri Light" panose="020F0302020204030204" pitchFamily="34" charset="0"/>
              </a:rPr>
              <a:t>Storan</a:t>
            </a:r>
            <a:r>
              <a:rPr lang="en-US" sz="2800" dirty="0">
                <a:latin typeface="Calibri Light" panose="020F0302020204030204" pitchFamily="34" charset="0"/>
              </a:rPr>
              <a:t>)</a:t>
            </a:r>
          </a:p>
          <a:p>
            <a:r>
              <a:rPr lang="en-US" sz="2800" i="1" dirty="0">
                <a:latin typeface="Calibri Light" panose="020F0302020204030204" pitchFamily="34" charset="0"/>
              </a:rPr>
              <a:t>Graphic Processing Unit </a:t>
            </a:r>
            <a:r>
              <a:rPr lang="en-US" sz="2800" dirty="0">
                <a:latin typeface="Calibri Light" panose="020F0302020204030204" pitchFamily="34" charset="0"/>
              </a:rPr>
              <a:t>(GPU / </a:t>
            </a:r>
            <a:r>
              <a:rPr lang="en-US" sz="2800" dirty="0" err="1">
                <a:latin typeface="Calibri Light" panose="020F0302020204030204" pitchFamily="34" charset="0"/>
              </a:rPr>
              <a:t>Kad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Grafik</a:t>
            </a:r>
            <a:r>
              <a:rPr lang="en-US" sz="2800" dirty="0">
                <a:latin typeface="Calibri Light" panose="020F030202020403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7862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CPU / </a:t>
            </a:r>
            <a:r>
              <a:rPr lang="en-US" dirty="0" err="1">
                <a:latin typeface="Calibri Light" panose="020F0302020204030204" pitchFamily="34" charset="0"/>
              </a:rPr>
              <a:t>Prosessor</a:t>
            </a:r>
            <a:r>
              <a:rPr lang="en-US" dirty="0">
                <a:latin typeface="Calibri Light" panose="020F0302020204030204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 Light" panose="020F0302020204030204" pitchFamily="34" charset="0"/>
              </a:rPr>
              <a:t>Unit </a:t>
            </a:r>
            <a:r>
              <a:rPr lang="en-US" sz="2800" dirty="0" err="1">
                <a:latin typeface="Calibri Light" panose="020F0302020204030204" pitchFamily="34" charset="0"/>
              </a:rPr>
              <a:t>Kawalan</a:t>
            </a:r>
            <a:r>
              <a:rPr lang="en-US" sz="2800" dirty="0">
                <a:latin typeface="Calibri Light" panose="020F0302020204030204" pitchFamily="34" charset="0"/>
              </a:rPr>
              <a:t> – </a:t>
            </a:r>
            <a:r>
              <a:rPr lang="en-US" sz="2800" dirty="0" err="1">
                <a:latin typeface="Calibri Light" panose="020F0302020204030204" pitchFamily="34" charset="0"/>
              </a:rPr>
              <a:t>mengawal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langkah-langkah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memproses</a:t>
            </a:r>
            <a:r>
              <a:rPr lang="en-US" sz="2800" dirty="0">
                <a:latin typeface="Calibri Light" panose="020F0302020204030204" pitchFamily="34" charset="0"/>
              </a:rPr>
              <a:t> data </a:t>
            </a:r>
            <a:r>
              <a:rPr lang="en-US" sz="2800" dirty="0" err="1">
                <a:latin typeface="Calibri Light" panose="020F0302020204030204" pitchFamily="34" charset="0"/>
              </a:rPr>
              <a:t>serta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membuat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pengiraan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dan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logik</a:t>
            </a:r>
            <a:r>
              <a:rPr lang="en-US" sz="2800" dirty="0">
                <a:latin typeface="Calibri Light" panose="020F0302020204030204" pitchFamily="34" charset="0"/>
              </a:rPr>
              <a:t>.</a:t>
            </a:r>
          </a:p>
          <a:p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79" y="3369276"/>
            <a:ext cx="2894914" cy="2833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38" y="3369276"/>
            <a:ext cx="2894914" cy="2833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97" y="3369276"/>
            <a:ext cx="2894914" cy="283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5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CPU / </a:t>
            </a:r>
            <a:r>
              <a:rPr lang="en-US" dirty="0" err="1">
                <a:latin typeface="Calibri Light" panose="020F0302020204030204" pitchFamily="34" charset="0"/>
              </a:rPr>
              <a:t>Prosessor</a:t>
            </a:r>
            <a:r>
              <a:rPr lang="en-US" dirty="0">
                <a:latin typeface="Calibri Light" panose="020F0302020204030204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latin typeface="Calibri Light" panose="020F0302020204030204" pitchFamily="34" charset="0"/>
              </a:rPr>
              <a:t>Single Core</a:t>
            </a:r>
          </a:p>
          <a:p>
            <a:r>
              <a:rPr lang="en-US" sz="2800" i="1" dirty="0">
                <a:latin typeface="Calibri Light" panose="020F0302020204030204" pitchFamily="34" charset="0"/>
              </a:rPr>
              <a:t>Dual Core</a:t>
            </a:r>
          </a:p>
          <a:p>
            <a:r>
              <a:rPr lang="en-US" sz="2800" i="1" dirty="0">
                <a:latin typeface="Calibri Light" panose="020F0302020204030204" pitchFamily="34" charset="0"/>
              </a:rPr>
              <a:t>Multi Core…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81" y="288450"/>
            <a:ext cx="5717060" cy="2662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81" y="3029065"/>
            <a:ext cx="5717060" cy="324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6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RAM / </a:t>
            </a:r>
            <a:r>
              <a:rPr lang="en-US" dirty="0" err="1">
                <a:latin typeface="Calibri Light" panose="020F0302020204030204" pitchFamily="34" charset="0"/>
              </a:rPr>
              <a:t>Memori</a:t>
            </a:r>
            <a:r>
              <a:rPr lang="en-US" dirty="0">
                <a:latin typeface="Calibri Light" panose="020F0302020204030204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Calibri Light" panose="020F0302020204030204" pitchFamily="34" charset="0"/>
              </a:rPr>
              <a:t>Terdapat</a:t>
            </a:r>
            <a:r>
              <a:rPr lang="en-US" sz="2400" dirty="0">
                <a:latin typeface="Calibri Light" panose="020F0302020204030204" pitchFamily="34" charset="0"/>
              </a:rPr>
              <a:t> 2 </a:t>
            </a:r>
            <a:r>
              <a:rPr lang="en-US" sz="2400" dirty="0" err="1">
                <a:latin typeface="Calibri Light" panose="020F0302020204030204" pitchFamily="34" charset="0"/>
              </a:rPr>
              <a:t>jenis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memori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utama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dalam</a:t>
            </a:r>
            <a:r>
              <a:rPr lang="en-US" sz="2400" dirty="0">
                <a:latin typeface="Calibri Light" panose="020F0302020204030204" pitchFamily="34" charset="0"/>
              </a:rPr>
              <a:t> komputer </a:t>
            </a:r>
            <a:r>
              <a:rPr lang="en-US" sz="2400" dirty="0" err="1">
                <a:latin typeface="Calibri Light" panose="020F0302020204030204" pitchFamily="34" charset="0"/>
              </a:rPr>
              <a:t>iaitu</a:t>
            </a:r>
            <a:r>
              <a:rPr lang="en-US" sz="2400" dirty="0">
                <a:latin typeface="Calibri Light" panose="020F0302020204030204" pitchFamily="34" charset="0"/>
              </a:rPr>
              <a:t> RAM dan ROM.</a:t>
            </a:r>
          </a:p>
          <a:p>
            <a:r>
              <a:rPr lang="en-US" sz="2400" dirty="0">
                <a:latin typeface="Calibri Light" panose="020F0302020204030204" pitchFamily="34" charset="0"/>
              </a:rPr>
              <a:t>RAM (</a:t>
            </a:r>
            <a:r>
              <a:rPr lang="en-US" sz="2400" i="1" dirty="0">
                <a:latin typeface="Calibri Light" panose="020F0302020204030204" pitchFamily="34" charset="0"/>
              </a:rPr>
              <a:t>Random Access Memory</a:t>
            </a:r>
            <a:r>
              <a:rPr lang="en-US" sz="2400" dirty="0">
                <a:latin typeface="Calibri Light" panose="020F0302020204030204" pitchFamily="34" charset="0"/>
              </a:rPr>
              <a:t>) </a:t>
            </a:r>
            <a:r>
              <a:rPr lang="en-US" sz="2400" dirty="0" err="1">
                <a:latin typeface="Calibri Light" panose="020F0302020204030204" pitchFamily="34" charset="0"/>
              </a:rPr>
              <a:t>atau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Ingatan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Capaian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Rawak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berfungsi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sebagai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storan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sementara</a:t>
            </a:r>
            <a:r>
              <a:rPr lang="en-US" sz="2400" dirty="0">
                <a:latin typeface="Calibri Light" panose="020F0302020204030204" pitchFamily="34" charset="0"/>
              </a:rPr>
              <a:t> yang </a:t>
            </a:r>
            <a:r>
              <a:rPr lang="en-US" sz="2400" dirty="0" err="1">
                <a:latin typeface="Calibri Light" panose="020F0302020204030204" pitchFamily="34" charset="0"/>
              </a:rPr>
              <a:t>bergantung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kepada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bekalan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kuasa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elektrik</a:t>
            </a:r>
            <a:r>
              <a:rPr lang="en-US" sz="2400" dirty="0">
                <a:latin typeface="Calibri Light" panose="020F0302020204030204" pitchFamily="34" charset="0"/>
              </a:rPr>
              <a:t>. </a:t>
            </a:r>
            <a:r>
              <a:rPr lang="en-US" sz="2400" dirty="0" err="1">
                <a:latin typeface="Calibri Light" panose="020F0302020204030204" pitchFamily="34" charset="0"/>
              </a:rPr>
              <a:t>Memori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akan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terpadam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jika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bekalan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kuasa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diputuskan</a:t>
            </a:r>
            <a:r>
              <a:rPr lang="en-US" sz="2400" dirty="0">
                <a:latin typeface="Calibri Light" panose="020F0302020204030204" pitchFamily="34" charset="0"/>
              </a:rPr>
              <a:t>. (SDRAM – DDR)</a:t>
            </a:r>
          </a:p>
          <a:p>
            <a:r>
              <a:rPr lang="en-US" sz="2400" dirty="0">
                <a:latin typeface="Calibri Light" panose="020F0302020204030204" pitchFamily="34" charset="0"/>
              </a:rPr>
              <a:t>ROM (</a:t>
            </a:r>
            <a:r>
              <a:rPr lang="en-US" sz="2400" i="1" dirty="0">
                <a:latin typeface="Calibri Light" panose="020F0302020204030204" pitchFamily="34" charset="0"/>
              </a:rPr>
              <a:t>Read Only Memory</a:t>
            </a:r>
            <a:r>
              <a:rPr lang="en-US" sz="2400" dirty="0">
                <a:latin typeface="Calibri Light" panose="020F0302020204030204" pitchFamily="34" charset="0"/>
              </a:rPr>
              <a:t>) </a:t>
            </a:r>
            <a:r>
              <a:rPr lang="en-US" sz="2400" dirty="0" err="1">
                <a:latin typeface="Calibri Light" panose="020F0302020204030204" pitchFamily="34" charset="0"/>
              </a:rPr>
              <a:t>atau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Ingatan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Bacaan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Sahaja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merupakan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memori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arahan</a:t>
            </a:r>
            <a:r>
              <a:rPr lang="en-US" sz="2400" dirty="0">
                <a:latin typeface="Calibri Light" panose="020F0302020204030204" pitchFamily="34" charset="0"/>
              </a:rPr>
              <a:t>/</a:t>
            </a:r>
            <a:r>
              <a:rPr lang="en-US" sz="2400" dirty="0" err="1">
                <a:latin typeface="Calibri Light" panose="020F0302020204030204" pitchFamily="34" charset="0"/>
              </a:rPr>
              <a:t>maklumat</a:t>
            </a:r>
            <a:r>
              <a:rPr lang="en-US" sz="2400" dirty="0">
                <a:latin typeface="Calibri Light" panose="020F0302020204030204" pitchFamily="34" charset="0"/>
              </a:rPr>
              <a:t> yang </a:t>
            </a:r>
            <a:r>
              <a:rPr lang="en-US" sz="2400" dirty="0" err="1">
                <a:latin typeface="Calibri Light" panose="020F0302020204030204" pitchFamily="34" charset="0"/>
              </a:rPr>
              <a:t>akan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sentiasa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kekal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walaupun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tiada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bekalan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kuasa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elektrik</a:t>
            </a:r>
            <a:r>
              <a:rPr lang="en-US" sz="2400" dirty="0">
                <a:latin typeface="Calibri Light" panose="020F0302020204030204" pitchFamily="34" charset="0"/>
              </a:rPr>
              <a:t>. (DRAM)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95" y="180183"/>
            <a:ext cx="4858507" cy="18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RAM / </a:t>
            </a:r>
            <a:r>
              <a:rPr lang="en-US" dirty="0" err="1">
                <a:latin typeface="Calibri Light" panose="020F0302020204030204" pitchFamily="34" charset="0"/>
              </a:rPr>
              <a:t>Memori</a:t>
            </a:r>
            <a:r>
              <a:rPr lang="en-US" dirty="0">
                <a:latin typeface="Calibri Light" panose="020F0302020204030204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 Light" panose="020F0302020204030204" pitchFamily="34" charset="0"/>
              </a:rPr>
              <a:t>RAM </a:t>
            </a:r>
            <a:r>
              <a:rPr lang="en-US" sz="2400" dirty="0" err="1">
                <a:latin typeface="Calibri Light" panose="020F0302020204030204" pitchFamily="34" charset="0"/>
              </a:rPr>
              <a:t>berfungsi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secara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umum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adalah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untuk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membaca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menyimpan</a:t>
            </a:r>
            <a:r>
              <a:rPr lang="en-US" sz="2400" dirty="0">
                <a:latin typeface="Calibri Light" panose="020F0302020204030204" pitchFamily="34" charset="0"/>
              </a:rPr>
              <a:t> data.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02" y="609600"/>
            <a:ext cx="10058400" cy="5660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02" y="599761"/>
            <a:ext cx="10058400" cy="5670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02" y="456347"/>
            <a:ext cx="10058400" cy="56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2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HDD / </a:t>
            </a:r>
            <a:r>
              <a:rPr lang="en-US" dirty="0" err="1">
                <a:latin typeface="Calibri Light" panose="020F0302020204030204" pitchFamily="34" charset="0"/>
              </a:rPr>
              <a:t>Storan</a:t>
            </a:r>
            <a:r>
              <a:rPr lang="en-US" dirty="0">
                <a:latin typeface="Calibri Light" panose="020F0302020204030204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Calibri Light" panose="020F0302020204030204" pitchFamily="34" charset="0"/>
              </a:rPr>
              <a:t>Berperanan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untuk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menyimpan</a:t>
            </a:r>
            <a:r>
              <a:rPr lang="en-US" sz="2400" dirty="0">
                <a:latin typeface="Calibri Light" panose="020F0302020204030204" pitchFamily="34" charset="0"/>
              </a:rPr>
              <a:t> data </a:t>
            </a:r>
            <a:r>
              <a:rPr lang="en-US" sz="2400" dirty="0" err="1">
                <a:latin typeface="Calibri Light" panose="020F0302020204030204" pitchFamily="34" charset="0"/>
              </a:rPr>
              <a:t>atau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maklumat</a:t>
            </a:r>
            <a:r>
              <a:rPr lang="en-US" sz="2400" dirty="0">
                <a:latin typeface="Calibri Light" panose="020F0302020204030204" pitchFamily="34" charset="0"/>
              </a:rPr>
              <a:t> yang </a:t>
            </a:r>
            <a:r>
              <a:rPr lang="en-US" sz="2400" dirty="0" err="1">
                <a:latin typeface="Calibri Light" panose="020F0302020204030204" pitchFamily="34" charset="0"/>
              </a:rPr>
              <a:t>dikehendaki</a:t>
            </a:r>
            <a:r>
              <a:rPr lang="en-US" sz="2400" dirty="0">
                <a:latin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6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HDD / </a:t>
            </a:r>
            <a:r>
              <a:rPr lang="en-US" dirty="0" err="1">
                <a:latin typeface="Calibri Light" panose="020F0302020204030204" pitchFamily="34" charset="0"/>
              </a:rPr>
              <a:t>Storan</a:t>
            </a:r>
            <a:r>
              <a:rPr lang="en-US" dirty="0">
                <a:latin typeface="Calibri Light" panose="020F0302020204030204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0" y="1270000"/>
            <a:ext cx="11741107" cy="5254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9" y="1270000"/>
            <a:ext cx="11741107" cy="5254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52" y="1673654"/>
            <a:ext cx="7389339" cy="3916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8" y="1270000"/>
            <a:ext cx="11741108" cy="52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HDD / </a:t>
            </a:r>
            <a:r>
              <a:rPr lang="en-US" dirty="0" err="1">
                <a:latin typeface="Calibri Light" panose="020F0302020204030204" pitchFamily="34" charset="0"/>
              </a:rPr>
              <a:t>Storan</a:t>
            </a:r>
            <a:r>
              <a:rPr lang="en-US" dirty="0">
                <a:latin typeface="Calibri Light" panose="020F0302020204030204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Calibri Light" panose="020F0302020204030204" pitchFamily="34" charset="0"/>
              </a:rPr>
              <a:t>Terdapat</a:t>
            </a:r>
            <a:r>
              <a:rPr lang="en-US" sz="2400" dirty="0">
                <a:latin typeface="Calibri Light" panose="020F0302020204030204" pitchFamily="34" charset="0"/>
              </a:rPr>
              <a:t> 2 </a:t>
            </a:r>
            <a:r>
              <a:rPr lang="en-US" sz="2400" dirty="0" err="1">
                <a:latin typeface="Calibri Light" panose="020F0302020204030204" pitchFamily="34" charset="0"/>
              </a:rPr>
              <a:t>cara</a:t>
            </a:r>
            <a:r>
              <a:rPr lang="en-US" sz="2400" dirty="0">
                <a:latin typeface="Calibri Light" panose="020F0302020204030204" pitchFamily="34" charset="0"/>
              </a:rPr>
              <a:t> HDD </a:t>
            </a:r>
            <a:r>
              <a:rPr lang="en-US" sz="2400" dirty="0" err="1">
                <a:latin typeface="Calibri Light" panose="020F0302020204030204" pitchFamily="34" charset="0"/>
              </a:rPr>
              <a:t>menguruskan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penyimpanan</a:t>
            </a:r>
            <a:r>
              <a:rPr lang="en-US" sz="2400" dirty="0">
                <a:latin typeface="Calibri Light" panose="020F0302020204030204" pitchFamily="34" charset="0"/>
              </a:rPr>
              <a:t> data:</a:t>
            </a:r>
          </a:p>
          <a:p>
            <a:pPr marL="514350" indent="-514350">
              <a:buFont typeface="Wingdings 3" charset="2"/>
              <a:buAutoNum type="romanLcParenR"/>
            </a:pPr>
            <a:r>
              <a:rPr lang="en-US" sz="2400" i="1" dirty="0">
                <a:latin typeface="Calibri Light" panose="020F0302020204030204" pitchFamily="34" charset="0"/>
              </a:rPr>
              <a:t>FAT (File Allocation Table)</a:t>
            </a:r>
          </a:p>
          <a:p>
            <a:pPr marL="514350" indent="-514350">
              <a:buAutoNum type="romanLcParenR"/>
            </a:pPr>
            <a:r>
              <a:rPr lang="en-US" sz="2400" i="1" dirty="0">
                <a:latin typeface="Calibri Light" panose="020F0302020204030204" pitchFamily="34" charset="0"/>
              </a:rPr>
              <a:t>Cache 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12192000" cy="5627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1"/>
            <a:ext cx="12192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4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GPU / </a:t>
            </a:r>
            <a:r>
              <a:rPr lang="en-US" dirty="0" err="1">
                <a:latin typeface="Calibri Light" panose="020F0302020204030204" pitchFamily="34" charset="0"/>
              </a:rPr>
              <a:t>Kad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Grafik</a:t>
            </a:r>
            <a:r>
              <a:rPr lang="en-US" dirty="0">
                <a:latin typeface="Calibri Light" panose="020F0302020204030204" pitchFamily="34" charset="0"/>
              </a:rPr>
              <a:t> / Video </a:t>
            </a:r>
            <a:r>
              <a:rPr lang="en-US" dirty="0" err="1">
                <a:latin typeface="Calibri Light" panose="020F0302020204030204" pitchFamily="34" charset="0"/>
              </a:rPr>
              <a:t>Kad</a:t>
            </a:r>
            <a:r>
              <a:rPr lang="en-US" dirty="0">
                <a:latin typeface="Calibri Light" panose="020F0302020204030204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Calibri Light" panose="020F0302020204030204" pitchFamily="34" charset="0"/>
              </a:rPr>
              <a:t>Membolehkan</a:t>
            </a:r>
            <a:r>
              <a:rPr lang="en-US" sz="2400" dirty="0">
                <a:latin typeface="Calibri Light" panose="020F0302020204030204" pitchFamily="34" charset="0"/>
              </a:rPr>
              <a:t> komputer </a:t>
            </a:r>
            <a:r>
              <a:rPr lang="en-US" sz="2400" dirty="0" err="1">
                <a:latin typeface="Calibri Light" panose="020F0302020204030204" pitchFamily="34" charset="0"/>
              </a:rPr>
              <a:t>menghasilkan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grafik</a:t>
            </a:r>
            <a:r>
              <a:rPr lang="en-US" sz="2400" dirty="0">
                <a:latin typeface="Calibri Light" panose="020F0302020204030204" pitchFamily="34" charset="0"/>
              </a:rPr>
              <a:t> dan </a:t>
            </a:r>
            <a:r>
              <a:rPr lang="en-US" sz="2400" dirty="0" err="1">
                <a:latin typeface="Calibri Light" panose="020F0302020204030204" pitchFamily="34" charset="0"/>
              </a:rPr>
              <a:t>imej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dengan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lebih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cepat</a:t>
            </a:r>
            <a:r>
              <a:rPr lang="en-US" sz="2400" dirty="0">
                <a:latin typeface="Calibri Light" panose="020F0302020204030204" pitchFamily="34" charset="0"/>
              </a:rPr>
              <a:t>. </a:t>
            </a:r>
            <a:r>
              <a:rPr lang="en-US" sz="2400" dirty="0" err="1">
                <a:latin typeface="Calibri Light" panose="020F0302020204030204" pitchFamily="34" charset="0"/>
              </a:rPr>
              <a:t>Kad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grafik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mempunyai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pemproses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sendiri</a:t>
            </a:r>
            <a:r>
              <a:rPr lang="en-US" sz="2400" dirty="0">
                <a:latin typeface="Calibri Light" panose="020F0302020204030204" pitchFamily="34" charset="0"/>
              </a:rPr>
              <a:t>, GPU </a:t>
            </a:r>
            <a:r>
              <a:rPr lang="en-US" sz="2400" dirty="0" err="1">
                <a:latin typeface="Calibri Light" panose="020F0302020204030204" pitchFamily="34" charset="0"/>
              </a:rPr>
              <a:t>atau</a:t>
            </a:r>
            <a:r>
              <a:rPr lang="en-US" sz="2400" dirty="0">
                <a:latin typeface="Calibri Light" panose="020F0302020204030204" pitchFamily="34" charset="0"/>
              </a:rPr>
              <a:t> unit </a:t>
            </a:r>
            <a:r>
              <a:rPr lang="en-US" sz="2400" dirty="0" err="1">
                <a:latin typeface="Calibri Light" panose="020F0302020204030204" pitchFamily="34" charset="0"/>
              </a:rPr>
              <a:t>pemproses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grafik</a:t>
            </a:r>
            <a:r>
              <a:rPr lang="en-US" sz="2400" dirty="0">
                <a:latin typeface="Calibri Light" panose="020F0302020204030204" pitchFamily="34" charset="0"/>
              </a:rPr>
              <a:t>.</a:t>
            </a:r>
          </a:p>
          <a:p>
            <a:r>
              <a:rPr lang="sv-SE" sz="2400" dirty="0">
                <a:latin typeface="Calibri Light" panose="020F0302020204030204" pitchFamily="34" charset="0"/>
              </a:rPr>
              <a:t>Kad grafik menyambung ke motherboard dan monitor. Ini membolehkan kad menerima maklumat dari CPU dan menghantar output ke monitor.</a:t>
            </a:r>
            <a:endParaRPr lang="en-US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 panose="020F0302020204030204" pitchFamily="34" charset="0"/>
              </a:rPr>
              <a:t>Definisi</a:t>
            </a:r>
            <a:r>
              <a:rPr lang="en-US" dirty="0">
                <a:latin typeface="Calibri Light" panose="020F0302020204030204" pitchFamily="34" charset="0"/>
              </a:rPr>
              <a:t> Komputer: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alibri Light" panose="020F0302020204030204" pitchFamily="34" charset="0"/>
              </a:rPr>
              <a:t>Alat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elektronik</a:t>
            </a:r>
            <a:r>
              <a:rPr lang="en-US" sz="2800" dirty="0">
                <a:latin typeface="Calibri Light" panose="020F0302020204030204" pitchFamily="34" charset="0"/>
              </a:rPr>
              <a:t> yang </a:t>
            </a:r>
            <a:r>
              <a:rPr lang="en-US" sz="2800" dirty="0" err="1">
                <a:latin typeface="Calibri Light" panose="020F0302020204030204" pitchFamily="34" charset="0"/>
              </a:rPr>
              <a:t>berfungsi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untuk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membantu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sistem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kerja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manusia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supaya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lebih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mudah,cepat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dan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tepat</a:t>
            </a:r>
            <a:r>
              <a:rPr lang="en-US" sz="2800" dirty="0">
                <a:latin typeface="Calibri Light" panose="020F0302020204030204" pitchFamily="34" charset="0"/>
              </a:rPr>
              <a:t>. </a:t>
            </a:r>
          </a:p>
          <a:p>
            <a:pPr marL="0" indent="0">
              <a:buNone/>
            </a:pPr>
            <a:endParaRPr lang="en-US" sz="2800" dirty="0">
              <a:latin typeface="Calibri Light" panose="020F0302020204030204" pitchFamily="34" charset="0"/>
            </a:endParaRPr>
          </a:p>
          <a:p>
            <a:r>
              <a:rPr lang="en-US" sz="2800" dirty="0" err="1">
                <a:latin typeface="Calibri Light" panose="020F0302020204030204" pitchFamily="34" charset="0"/>
              </a:rPr>
              <a:t>Ianya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juga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digunakan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sebagai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alat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komunikasi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dan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informasi</a:t>
            </a:r>
            <a:r>
              <a:rPr lang="en-US" sz="2800" dirty="0">
                <a:latin typeface="Calibri Light" panose="020F0302020204030204" pitchFamily="34" charset="0"/>
              </a:rPr>
              <a:t> yang </a:t>
            </a:r>
            <a:r>
              <a:rPr lang="en-US" sz="2800" dirty="0" err="1">
                <a:latin typeface="Calibri Light" panose="020F0302020204030204" pitchFamily="34" charset="0"/>
              </a:rPr>
              <a:t>boleh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menyimpan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dan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mengolah</a:t>
            </a:r>
            <a:r>
              <a:rPr lang="en-US" sz="2800" dirty="0">
                <a:latin typeface="Calibri Light" panose="020F0302020204030204" pitchFamily="34" charset="0"/>
              </a:rPr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138908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GPU / </a:t>
            </a:r>
            <a:r>
              <a:rPr lang="en-US" dirty="0" err="1">
                <a:latin typeface="Calibri Light" panose="020F0302020204030204" pitchFamily="34" charset="0"/>
              </a:rPr>
              <a:t>Kad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Grafik</a:t>
            </a:r>
            <a:r>
              <a:rPr lang="en-US" dirty="0">
                <a:latin typeface="Calibri Light" panose="020F0302020204030204" pitchFamily="34" charset="0"/>
              </a:rPr>
              <a:t> / Video </a:t>
            </a:r>
            <a:r>
              <a:rPr lang="en-US" dirty="0" err="1">
                <a:latin typeface="Calibri Light" panose="020F0302020204030204" pitchFamily="34" charset="0"/>
              </a:rPr>
              <a:t>Kad</a:t>
            </a:r>
            <a:r>
              <a:rPr lang="en-US" dirty="0">
                <a:latin typeface="Calibri Light" panose="020F0302020204030204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40" y="1484184"/>
            <a:ext cx="9292281" cy="4990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6" y="158191"/>
            <a:ext cx="10443391" cy="6555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6" y="158190"/>
            <a:ext cx="11667483" cy="6555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5" y="158188"/>
            <a:ext cx="11667483" cy="64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1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 panose="020F0302020204030204" pitchFamily="34" charset="0"/>
              </a:rPr>
              <a:t>Perisian</a:t>
            </a:r>
            <a:r>
              <a:rPr lang="en-US" dirty="0">
                <a:latin typeface="Calibri Light" panose="020F0302020204030204" pitchFamily="34" charset="0"/>
              </a:rPr>
              <a:t> (</a:t>
            </a:r>
            <a:r>
              <a:rPr lang="en-US" i="1" dirty="0">
                <a:latin typeface="Calibri Light" panose="020F0302020204030204" pitchFamily="34" charset="0"/>
              </a:rPr>
              <a:t>Software)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F99857B-7027-4245-B2E2-8E841B5F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Terdiri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daripada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program-program,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dokumentasi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pengguna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(manual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penggunaan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perisian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),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dokumentasi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sistem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maklumat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mengenai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keperluan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sistem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) dan data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konfigurasi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(data-data yang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diperlukan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atau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parameter "setting" yang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membolehkan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perisian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tersebut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beroperasi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supaya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komputer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dapat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melakukan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sesuatu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tugas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yang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diarahkan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pengguna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403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 panose="020F0302020204030204" pitchFamily="34" charset="0"/>
              </a:rPr>
              <a:t>Perisian</a:t>
            </a:r>
            <a:r>
              <a:rPr lang="en-US" dirty="0">
                <a:latin typeface="Calibri Light" panose="020F0302020204030204" pitchFamily="34" charset="0"/>
              </a:rPr>
              <a:t> (</a:t>
            </a:r>
            <a:r>
              <a:rPr lang="en-US" i="1" dirty="0">
                <a:latin typeface="Calibri Light" panose="020F0302020204030204" pitchFamily="34" charset="0"/>
              </a:rPr>
              <a:t>Software)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F99857B-7027-4245-B2E2-8E841B5F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Terdapat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beberapa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jenis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perisian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514350" indent="-514350">
              <a:buAutoNum type="romanLcParenR"/>
            </a:pP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Perisian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Operasi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AutoNum type="romanLcParenR"/>
            </a:pP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Perisian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Pengaturcaraan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AutoNum type="romanLcParenR"/>
            </a:pP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Perisian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Aplikasi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AutoNum type="romanLcParenR"/>
            </a:pP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Perisian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Aplikasi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Penyelenggaraan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dan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Keselamatan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4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 Light" panose="020F0302020204030204" pitchFamily="34" charset="0"/>
              </a:rPr>
              <a:t>Perisian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Operasi</a:t>
            </a:r>
            <a:r>
              <a:rPr lang="en-US" dirty="0" smtClean="0">
                <a:latin typeface="Calibri Light" panose="020F0302020204030204" pitchFamily="34" charset="0"/>
              </a:rPr>
              <a:t> (</a:t>
            </a:r>
            <a:r>
              <a:rPr lang="en-US" i="1" dirty="0" smtClean="0">
                <a:latin typeface="Calibri Light" panose="020F0302020204030204" pitchFamily="34" charset="0"/>
              </a:rPr>
              <a:t>Operating System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i="1" dirty="0" smtClean="0">
                <a:latin typeface="Calibri Light" panose="020F0302020204030204" pitchFamily="34" charset="0"/>
              </a:rPr>
              <a:t>Software</a:t>
            </a:r>
            <a:r>
              <a:rPr lang="en-US" i="1" dirty="0">
                <a:latin typeface="Calibri Light" panose="020F0302020204030204" pitchFamily="34" charset="0"/>
              </a:rPr>
              <a:t>)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F99857B-7027-4245-B2E2-8E841B5F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>
                <a:latin typeface="Calibri Light" panose="020F0302020204030204" pitchFamily="34" charset="0"/>
              </a:rPr>
              <a:t>Perisian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Operasi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atau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i="1" dirty="0" smtClean="0">
                <a:latin typeface="Calibri Light" panose="020F0302020204030204" pitchFamily="34" charset="0"/>
              </a:rPr>
              <a:t>Operating </a:t>
            </a:r>
            <a:r>
              <a:rPr lang="en-US" sz="2400" dirty="0" smtClean="0">
                <a:latin typeface="Calibri Light" panose="020F0302020204030204" pitchFamily="34" charset="0"/>
              </a:rPr>
              <a:t>System (OS) </a:t>
            </a:r>
            <a:r>
              <a:rPr lang="en-US" sz="2400" dirty="0" err="1" smtClean="0">
                <a:latin typeface="Calibri Light" panose="020F0302020204030204" pitchFamily="34" charset="0"/>
              </a:rPr>
              <a:t>adalah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>
                <a:latin typeface="Calibri Light" panose="020F0302020204030204" pitchFamily="34" charset="0"/>
              </a:rPr>
              <a:t>set program-program yang </a:t>
            </a:r>
            <a:r>
              <a:rPr lang="en-US" sz="2400" dirty="0" err="1">
                <a:latin typeface="Calibri Light" panose="020F0302020204030204" pitchFamily="34" charset="0"/>
              </a:rPr>
              <a:t>dipasang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dalam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cakera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keras</a:t>
            </a:r>
            <a:r>
              <a:rPr lang="en-US" sz="2400" dirty="0">
                <a:latin typeface="Calibri Light" panose="020F0302020204030204" pitchFamily="34" charset="0"/>
              </a:rPr>
              <a:t>. </a:t>
            </a:r>
            <a:r>
              <a:rPr lang="en-US" sz="2400" dirty="0" err="1">
                <a:latin typeface="Calibri Light" panose="020F0302020204030204" pitchFamily="34" charset="0"/>
              </a:rPr>
              <a:t>Tanpa</a:t>
            </a:r>
            <a:r>
              <a:rPr lang="en-US" sz="2400" dirty="0">
                <a:latin typeface="Calibri Light" panose="020F0302020204030204" pitchFamily="34" charset="0"/>
              </a:rPr>
              <a:t> OS, </a:t>
            </a:r>
            <a:r>
              <a:rPr lang="en-US" sz="2400" dirty="0" err="1">
                <a:latin typeface="Calibri Light" panose="020F0302020204030204" pitchFamily="34" charset="0"/>
              </a:rPr>
              <a:t>sesebuah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komputer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tidak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dapat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beroperasi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dengan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baik</a:t>
            </a:r>
            <a:r>
              <a:rPr lang="en-US" sz="2400" dirty="0">
                <a:latin typeface="Calibri Light" panose="020F0302020204030204" pitchFamily="34" charset="0"/>
              </a:rPr>
              <a:t>. OS </a:t>
            </a:r>
            <a:r>
              <a:rPr lang="en-US" sz="2400" dirty="0" err="1">
                <a:latin typeface="Calibri Light" panose="020F0302020204030204" pitchFamily="34" charset="0"/>
              </a:rPr>
              <a:t>sangat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penting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kepada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smtClean="0">
                <a:latin typeface="Calibri Light" panose="020F0302020204030204" pitchFamily="34" charset="0"/>
              </a:rPr>
              <a:t>computer.</a:t>
            </a:r>
          </a:p>
          <a:p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Antara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tugas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perisian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operasi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adalah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AutoNum type="romanLcParenR"/>
            </a:pPr>
            <a:r>
              <a:rPr lang="en-US" sz="2200" dirty="0" err="1" smtClean="0">
                <a:latin typeface="Calibri Light" panose="020F0302020204030204" pitchFamily="34" charset="0"/>
              </a:rPr>
              <a:t>Mengawal</a:t>
            </a:r>
            <a:r>
              <a:rPr lang="en-US" sz="2200" dirty="0">
                <a:latin typeface="Calibri Light" panose="020F0302020204030204" pitchFamily="34" charset="0"/>
              </a:rPr>
              <a:t>, </a:t>
            </a:r>
            <a:r>
              <a:rPr lang="en-US" sz="2200" dirty="0" err="1">
                <a:latin typeface="Calibri Light" panose="020F0302020204030204" pitchFamily="34" charset="0"/>
              </a:rPr>
              <a:t>menyelaras</a:t>
            </a:r>
            <a:r>
              <a:rPr lang="en-US" sz="2200" dirty="0">
                <a:latin typeface="Calibri Light" panose="020F0302020204030204" pitchFamily="34" charset="0"/>
              </a:rPr>
              <a:t> </a:t>
            </a:r>
            <a:r>
              <a:rPr lang="en-US" sz="2200" dirty="0" err="1">
                <a:latin typeface="Calibri Light" panose="020F0302020204030204" pitchFamily="34" charset="0"/>
              </a:rPr>
              <a:t>dan</a:t>
            </a:r>
            <a:r>
              <a:rPr lang="en-US" sz="2200" dirty="0">
                <a:latin typeface="Calibri Light" panose="020F0302020204030204" pitchFamily="34" charset="0"/>
              </a:rPr>
              <a:t> </a:t>
            </a:r>
            <a:r>
              <a:rPr lang="en-US" sz="2200" dirty="0" err="1">
                <a:latin typeface="Calibri Light" panose="020F0302020204030204" pitchFamily="34" charset="0"/>
              </a:rPr>
              <a:t>mengkoordinasi</a:t>
            </a:r>
            <a:r>
              <a:rPr lang="en-US" sz="2200" dirty="0">
                <a:latin typeface="Calibri Light" panose="020F0302020204030204" pitchFamily="34" charset="0"/>
              </a:rPr>
              <a:t> </a:t>
            </a:r>
            <a:r>
              <a:rPr lang="en-US" sz="2200" dirty="0" err="1">
                <a:latin typeface="Calibri Light" panose="020F0302020204030204" pitchFamily="34" charset="0"/>
              </a:rPr>
              <a:t>perkakasan</a:t>
            </a:r>
            <a:r>
              <a:rPr lang="en-US" sz="2200" dirty="0">
                <a:latin typeface="Calibri Light" panose="020F0302020204030204" pitchFamily="34" charset="0"/>
              </a:rPr>
              <a:t>.</a:t>
            </a:r>
            <a:endParaRPr lang="en-US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AutoNum type="romanLcParenR"/>
            </a:pPr>
            <a:r>
              <a:rPr lang="en-US" sz="2200" dirty="0" err="1" smtClean="0">
                <a:latin typeface="Calibri Light" panose="020F0302020204030204" pitchFamily="34" charset="0"/>
              </a:rPr>
              <a:t>Menyediakan</a:t>
            </a:r>
            <a:r>
              <a:rPr lang="en-US" sz="2200" dirty="0" smtClean="0">
                <a:latin typeface="Calibri Light" panose="020F0302020204030204" pitchFamily="34" charset="0"/>
              </a:rPr>
              <a:t> </a:t>
            </a:r>
            <a:r>
              <a:rPr lang="en-US" sz="2200" dirty="0" err="1">
                <a:latin typeface="Calibri Light" panose="020F0302020204030204" pitchFamily="34" charset="0"/>
              </a:rPr>
              <a:t>antara</a:t>
            </a:r>
            <a:r>
              <a:rPr lang="en-US" sz="2200" dirty="0">
                <a:latin typeface="Calibri Light" panose="020F0302020204030204" pitchFamily="34" charset="0"/>
              </a:rPr>
              <a:t> </a:t>
            </a:r>
            <a:r>
              <a:rPr lang="en-US" sz="2200" dirty="0" err="1">
                <a:latin typeface="Calibri Light" panose="020F0302020204030204" pitchFamily="34" charset="0"/>
              </a:rPr>
              <a:t>muka</a:t>
            </a:r>
            <a:r>
              <a:rPr lang="en-US" sz="2200" dirty="0">
                <a:latin typeface="Calibri Light" panose="020F0302020204030204" pitchFamily="34" charset="0"/>
              </a:rPr>
              <a:t> </a:t>
            </a:r>
            <a:r>
              <a:rPr lang="en-US" sz="2200" dirty="0" err="1">
                <a:latin typeface="Calibri Light" panose="020F0302020204030204" pitchFamily="34" charset="0"/>
              </a:rPr>
              <a:t>pengguna</a:t>
            </a:r>
            <a:r>
              <a:rPr lang="en-US" sz="2200" dirty="0">
                <a:latin typeface="Calibri Light" panose="020F0302020204030204" pitchFamily="34" charset="0"/>
              </a:rPr>
              <a:t> (User Interface).</a:t>
            </a:r>
            <a:endParaRPr lang="en-US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AutoNum type="romanLcParenR"/>
            </a:pPr>
            <a:r>
              <a:rPr lang="en-US" sz="2200" dirty="0" err="1" smtClean="0">
                <a:latin typeface="Calibri Light" panose="020F0302020204030204" pitchFamily="34" charset="0"/>
              </a:rPr>
              <a:t>Membolehkan</a:t>
            </a:r>
            <a:r>
              <a:rPr lang="en-US" sz="2200" dirty="0" smtClean="0">
                <a:latin typeface="Calibri Light" panose="020F0302020204030204" pitchFamily="34" charset="0"/>
              </a:rPr>
              <a:t> </a:t>
            </a:r>
            <a:r>
              <a:rPr lang="en-US" sz="2200" dirty="0">
                <a:latin typeface="Calibri Light" panose="020F0302020204030204" pitchFamily="34" charset="0"/>
              </a:rPr>
              <a:t>program </a:t>
            </a:r>
            <a:r>
              <a:rPr lang="en-US" sz="2200" dirty="0" err="1">
                <a:latin typeface="Calibri Light" panose="020F0302020204030204" pitchFamily="34" charset="0"/>
              </a:rPr>
              <a:t>aplikasi</a:t>
            </a:r>
            <a:r>
              <a:rPr lang="en-US" sz="2200" dirty="0">
                <a:latin typeface="Calibri Light" panose="020F0302020204030204" pitchFamily="34" charset="0"/>
              </a:rPr>
              <a:t> </a:t>
            </a:r>
            <a:r>
              <a:rPr lang="en-US" sz="2200" dirty="0" err="1">
                <a:latin typeface="Calibri Light" panose="020F0302020204030204" pitchFamily="34" charset="0"/>
              </a:rPr>
              <a:t>dipasang</a:t>
            </a:r>
            <a:r>
              <a:rPr lang="en-US" sz="2200" dirty="0">
                <a:latin typeface="Calibri Light" panose="020F0302020204030204" pitchFamily="34" charset="0"/>
              </a:rPr>
              <a:t> </a:t>
            </a:r>
            <a:r>
              <a:rPr lang="en-US" sz="2200" dirty="0" err="1">
                <a:latin typeface="Calibri Light" panose="020F0302020204030204" pitchFamily="34" charset="0"/>
              </a:rPr>
              <a:t>untuk</a:t>
            </a:r>
            <a:r>
              <a:rPr lang="en-US" sz="2200" dirty="0">
                <a:latin typeface="Calibri Light" panose="020F0302020204030204" pitchFamily="34" charset="0"/>
              </a:rPr>
              <a:t> </a:t>
            </a:r>
            <a:r>
              <a:rPr lang="en-US" sz="2200" dirty="0" err="1">
                <a:latin typeface="Calibri Light" panose="020F0302020204030204" pitchFamily="34" charset="0"/>
              </a:rPr>
              <a:t>kegunaan</a:t>
            </a:r>
            <a:r>
              <a:rPr lang="en-US" sz="2200" dirty="0">
                <a:latin typeface="Calibri Light" panose="020F0302020204030204" pitchFamily="34" charset="0"/>
              </a:rPr>
              <a:t> </a:t>
            </a:r>
            <a:r>
              <a:rPr lang="en-US" sz="2200" dirty="0" err="1" smtClean="0">
                <a:latin typeface="Calibri Light" panose="020F0302020204030204" pitchFamily="34" charset="0"/>
              </a:rPr>
              <a:t>pengguna</a:t>
            </a:r>
            <a:r>
              <a:rPr lang="en-US" sz="2600" dirty="0" smtClean="0">
                <a:latin typeface="Calibri Light" panose="020F0302020204030204" pitchFamily="34" charset="0"/>
              </a:rPr>
              <a:t>.</a:t>
            </a: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83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 panose="020F0302020204030204" pitchFamily="34" charset="0"/>
              </a:rPr>
              <a:t>J</a:t>
            </a:r>
            <a:r>
              <a:rPr lang="en-US" dirty="0" err="1" smtClean="0">
                <a:latin typeface="Calibri Light" panose="020F0302020204030204" pitchFamily="34" charset="0"/>
              </a:rPr>
              <a:t>enis-Jenis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Perisian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Operasi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F99857B-7027-4245-B2E2-8E841B5F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Berikut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adalah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perisian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operasi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yang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biasa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digunakan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AutoNum type="romanLcParenR"/>
            </a:pPr>
            <a:r>
              <a:rPr lang="en-US" sz="2200" dirty="0" smtClean="0">
                <a:latin typeface="Calibri Light" panose="020F0302020204030204" pitchFamily="34" charset="0"/>
              </a:rPr>
              <a:t>Windows (Microsoft)</a:t>
            </a:r>
          </a:p>
          <a:p>
            <a:pPr marL="0" indent="0">
              <a:buNone/>
            </a:pPr>
            <a:endParaRPr lang="en-US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358" y="3202561"/>
            <a:ext cx="3932625" cy="306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 panose="020F0302020204030204" pitchFamily="34" charset="0"/>
              </a:rPr>
              <a:t>J</a:t>
            </a:r>
            <a:r>
              <a:rPr lang="en-US" dirty="0" err="1" smtClean="0">
                <a:latin typeface="Calibri Light" panose="020F0302020204030204" pitchFamily="34" charset="0"/>
              </a:rPr>
              <a:t>enis-Jenis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Perisian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Operasi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F99857B-7027-4245-B2E2-8E841B5F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Berikut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adalah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perisian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operasi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yang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biasa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digunakan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AutoNum type="romanLcParenR"/>
            </a:pPr>
            <a:r>
              <a:rPr lang="en-US" sz="2200" dirty="0" smtClean="0">
                <a:latin typeface="Calibri Light" panose="020F0302020204030204" pitchFamily="34" charset="0"/>
              </a:rPr>
              <a:t>Mac OS (Macintosh)</a:t>
            </a:r>
          </a:p>
          <a:p>
            <a:pPr marL="0" indent="0">
              <a:buNone/>
            </a:pPr>
            <a:endParaRPr lang="en-US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39" y="3202561"/>
            <a:ext cx="3229063" cy="306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4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 panose="020F0302020204030204" pitchFamily="34" charset="0"/>
              </a:rPr>
              <a:t>J</a:t>
            </a:r>
            <a:r>
              <a:rPr lang="en-US" dirty="0" err="1" smtClean="0">
                <a:latin typeface="Calibri Light" panose="020F0302020204030204" pitchFamily="34" charset="0"/>
              </a:rPr>
              <a:t>enis-Jenis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Perisian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Operasi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F99857B-7027-4245-B2E2-8E841B5F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Berikut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adalah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perisian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operasi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yang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biasa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digunakan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AutoNum type="romanLcParenR"/>
            </a:pPr>
            <a:r>
              <a:rPr lang="en-US" sz="2200" dirty="0" smtClean="0">
                <a:latin typeface="Calibri Light" panose="020F0302020204030204" pitchFamily="34" charset="0"/>
              </a:rPr>
              <a:t>Linux </a:t>
            </a:r>
            <a:endParaRPr lang="en-US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39" y="4318095"/>
            <a:ext cx="3229063" cy="83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 Light" panose="020F0302020204030204" pitchFamily="34" charset="0"/>
              </a:rPr>
              <a:t>Perisian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Pengaturcaraan</a:t>
            </a:r>
            <a:r>
              <a:rPr lang="en-US" dirty="0" smtClean="0">
                <a:latin typeface="Calibri Light" panose="020F0302020204030204" pitchFamily="34" charset="0"/>
              </a:rPr>
              <a:t> (</a:t>
            </a:r>
            <a:r>
              <a:rPr lang="en-US" i="1" dirty="0" smtClean="0">
                <a:latin typeface="Calibri Light" panose="020F0302020204030204" pitchFamily="34" charset="0"/>
              </a:rPr>
              <a:t>Coding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i="1" dirty="0" smtClean="0">
                <a:latin typeface="Calibri Light" panose="020F0302020204030204" pitchFamily="34" charset="0"/>
              </a:rPr>
              <a:t>Software</a:t>
            </a:r>
            <a:r>
              <a:rPr lang="en-US" i="1" dirty="0">
                <a:latin typeface="Calibri Light" panose="020F0302020204030204" pitchFamily="34" charset="0"/>
              </a:rPr>
              <a:t>)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F99857B-7027-4245-B2E2-8E841B5F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Calibri Light" panose="020F0302020204030204" pitchFamily="34" charset="0"/>
              </a:rPr>
              <a:t>Perisian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Pengaturcaraan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adalah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suatu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kaedah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memberi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arahan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atau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perintah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kepada</a:t>
            </a:r>
            <a:r>
              <a:rPr lang="en-US" sz="2400" dirty="0">
                <a:latin typeface="Calibri Light" panose="020F0302020204030204" pitchFamily="34" charset="0"/>
              </a:rPr>
              <a:t> </a:t>
            </a:r>
            <a:r>
              <a:rPr lang="en-US" sz="2400" dirty="0" err="1" smtClean="0">
                <a:latin typeface="Calibri Light" panose="020F0302020204030204" pitchFamily="34" charset="0"/>
              </a:rPr>
              <a:t>komputer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untuk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menjalankan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sesuatu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tugas</a:t>
            </a:r>
            <a:r>
              <a:rPr lang="en-US" sz="2400" dirty="0">
                <a:latin typeface="Calibri Light" panose="020F0302020204030204" pitchFamily="34" charset="0"/>
              </a:rPr>
              <a:t> (</a:t>
            </a:r>
            <a:r>
              <a:rPr lang="en-US" sz="2400" dirty="0" err="1">
                <a:latin typeface="Calibri Light" panose="020F0302020204030204" pitchFamily="34" charset="0"/>
              </a:rPr>
              <a:t>atau</a:t>
            </a:r>
            <a:r>
              <a:rPr lang="en-US" sz="2400" dirty="0">
                <a:latin typeface="Calibri Light" panose="020F0302020204030204" pitchFamily="34" charset="0"/>
              </a:rPr>
              <a:t> mana-mana </a:t>
            </a:r>
            <a:r>
              <a:rPr lang="en-US" sz="2400" dirty="0" err="1">
                <a:latin typeface="Calibri Light" panose="020F0302020204030204" pitchFamily="34" charset="0"/>
              </a:rPr>
              <a:t>mesin</a:t>
            </a:r>
            <a:r>
              <a:rPr lang="en-US" sz="2400" dirty="0">
                <a:latin typeface="Calibri Light" panose="020F0302020204030204" pitchFamily="34" charset="0"/>
              </a:rPr>
              <a:t> </a:t>
            </a:r>
            <a:r>
              <a:rPr lang="en-US" sz="2400" dirty="0" err="1">
                <a:latin typeface="Calibri Light" panose="020F0302020204030204" pitchFamily="34" charset="0"/>
              </a:rPr>
              <a:t>elektronik</a:t>
            </a:r>
            <a:r>
              <a:rPr lang="en-US" sz="2400" dirty="0">
                <a:latin typeface="Calibri Light" panose="020F0302020204030204" pitchFamily="34" charset="0"/>
              </a:rPr>
              <a:t>). </a:t>
            </a:r>
            <a:r>
              <a:rPr lang="en-US" sz="2400" dirty="0" err="1">
                <a:latin typeface="Calibri Light" panose="020F0302020204030204" pitchFamily="34" charset="0"/>
              </a:rPr>
              <a:t>Kaedah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pemberian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arahan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atau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perintah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pada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asasnya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adalah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dalam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bentuk</a:t>
            </a:r>
            <a:r>
              <a:rPr lang="en-US" sz="2400" dirty="0">
                <a:latin typeface="Calibri Light" panose="020F0302020204030204" pitchFamily="34" charset="0"/>
              </a:rPr>
              <a:t> </a:t>
            </a:r>
            <a:r>
              <a:rPr lang="en-US" sz="2400" dirty="0" err="1">
                <a:latin typeface="Calibri Light" panose="020F0302020204030204" pitchFamily="34" charset="0"/>
              </a:rPr>
              <a:t>kod</a:t>
            </a:r>
            <a:r>
              <a:rPr lang="en-US" sz="2400" dirty="0">
                <a:latin typeface="Calibri Light" panose="020F0302020204030204" pitchFamily="34" charset="0"/>
              </a:rPr>
              <a:t> </a:t>
            </a:r>
            <a:r>
              <a:rPr lang="en-US" sz="2400" dirty="0" err="1">
                <a:latin typeface="Calibri Light" panose="020F0302020204030204" pitchFamily="34" charset="0"/>
              </a:rPr>
              <a:t>berangka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duaan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atau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binari</a:t>
            </a:r>
            <a:r>
              <a:rPr lang="en-US" sz="2400" dirty="0">
                <a:latin typeface="Calibri Light" panose="020F0302020204030204" pitchFamily="34" charset="0"/>
              </a:rPr>
              <a:t>. </a:t>
            </a:r>
            <a:endParaRPr lang="en-US" sz="2400" dirty="0" smtClean="0">
              <a:latin typeface="Calibri Light" panose="020F0302020204030204" pitchFamily="34" charset="0"/>
            </a:endParaRPr>
          </a:p>
          <a:p>
            <a:endParaRPr lang="en-US" sz="2400" dirty="0">
              <a:latin typeface="Calibri Light" panose="020F0302020204030204" pitchFamily="34" charset="0"/>
            </a:endParaRPr>
          </a:p>
          <a:p>
            <a:r>
              <a:rPr lang="en-US" sz="2400" dirty="0" err="1" smtClean="0">
                <a:latin typeface="Calibri Light" panose="020F0302020204030204" pitchFamily="34" charset="0"/>
              </a:rPr>
              <a:t>Disebabkan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kaedah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pengaturcaraan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telah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mengalami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evolusi</a:t>
            </a:r>
            <a:r>
              <a:rPr lang="en-US" sz="2400" dirty="0">
                <a:latin typeface="Calibri Light" panose="020F0302020204030204" pitchFamily="34" charset="0"/>
              </a:rPr>
              <a:t> yang </a:t>
            </a:r>
            <a:r>
              <a:rPr lang="en-US" sz="2400" dirty="0" err="1">
                <a:latin typeface="Calibri Light" panose="020F0302020204030204" pitchFamily="34" charset="0"/>
              </a:rPr>
              <a:t>sentiasa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berkembang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pesat</a:t>
            </a:r>
            <a:r>
              <a:rPr lang="en-US" sz="2400" dirty="0">
                <a:latin typeface="Calibri Light" panose="020F0302020204030204" pitchFamily="34" charset="0"/>
              </a:rPr>
              <a:t>, </a:t>
            </a:r>
            <a:r>
              <a:rPr lang="en-US" sz="2400" dirty="0" err="1">
                <a:latin typeface="Calibri Light" panose="020F0302020204030204" pitchFamily="34" charset="0"/>
              </a:rPr>
              <a:t>arahan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atau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perintah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kepada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komputer</a:t>
            </a:r>
            <a:r>
              <a:rPr lang="en-US" sz="2400" dirty="0">
                <a:latin typeface="Calibri Light" panose="020F0302020204030204" pitchFamily="34" charset="0"/>
              </a:rPr>
              <a:t> juga </a:t>
            </a:r>
            <a:r>
              <a:rPr lang="en-US" sz="2400" dirty="0" err="1">
                <a:latin typeface="Calibri Light" panose="020F0302020204030204" pitchFamily="34" charset="0"/>
              </a:rPr>
              <a:t>semakin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rumit</a:t>
            </a:r>
            <a:r>
              <a:rPr lang="en-US" sz="2400" dirty="0">
                <a:latin typeface="Calibri Light" panose="020F0302020204030204" pitchFamily="34" charset="0"/>
              </a:rPr>
              <a:t>, </a:t>
            </a:r>
            <a:r>
              <a:rPr lang="en-US" sz="2400" dirty="0" err="1">
                <a:latin typeface="Calibri Light" panose="020F0302020204030204" pitchFamily="34" charset="0"/>
              </a:rPr>
              <a:t>maka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ia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ditulis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dalam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bentuk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kod</a:t>
            </a:r>
            <a:r>
              <a:rPr lang="en-US" sz="2400" dirty="0">
                <a:latin typeface="Calibri Light" panose="020F0302020204030204" pitchFamily="34" charset="0"/>
              </a:rPr>
              <a:t>.</a:t>
            </a:r>
            <a:endParaRPr lang="en-US" sz="24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 panose="020F0302020204030204" pitchFamily="34" charset="0"/>
              </a:rPr>
              <a:t>J</a:t>
            </a:r>
            <a:r>
              <a:rPr lang="en-US" dirty="0" err="1" smtClean="0">
                <a:latin typeface="Calibri Light" panose="020F0302020204030204" pitchFamily="34" charset="0"/>
              </a:rPr>
              <a:t>enis-Jenis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Perisian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Pengaturcaraan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F99857B-7027-4245-B2E2-8E841B5F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Berikut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adalah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perisian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pengaturcaraan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yang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biasa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digunakan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AutoNum type="romanLcParenR"/>
            </a:pPr>
            <a:r>
              <a:rPr lang="en-US" sz="2200" dirty="0" smtClean="0">
                <a:latin typeface="Calibri Light" panose="020F0302020204030204" pitchFamily="34" charset="0"/>
              </a:rPr>
              <a:t>FOTRAN, PASCAL, COBOL (Bahasa lama)</a:t>
            </a:r>
          </a:p>
          <a:p>
            <a:pPr marL="514350" indent="-514350">
              <a:buAutoNum type="romanLcParenR"/>
            </a:pPr>
            <a:r>
              <a:rPr lang="en-US" sz="2200" dirty="0" smtClean="0">
                <a:latin typeface="Calibri Light" panose="020F0302020204030204" pitchFamily="34" charset="0"/>
              </a:rPr>
              <a:t>Visual Basic, Java, </a:t>
            </a:r>
            <a:r>
              <a:rPr lang="en-US" sz="2200" dirty="0" err="1" smtClean="0">
                <a:latin typeface="Calibri Light" panose="020F0302020204030204" pitchFamily="34" charset="0"/>
              </a:rPr>
              <a:t>Javascript</a:t>
            </a:r>
            <a:r>
              <a:rPr lang="en-US" sz="2200" dirty="0" smtClean="0">
                <a:latin typeface="Calibri Light" panose="020F0302020204030204" pitchFamily="34" charset="0"/>
              </a:rPr>
              <a:t>, C, C++, C#</a:t>
            </a:r>
          </a:p>
          <a:p>
            <a:pPr marL="514350" indent="-514350">
              <a:buAutoNum type="romanLcParenR"/>
            </a:pPr>
            <a:r>
              <a:rPr lang="en-US" sz="2200" dirty="0" err="1" smtClean="0">
                <a:latin typeface="Calibri Light" panose="020F0302020204030204" pitchFamily="34" charset="0"/>
              </a:rPr>
              <a:t>Phyton</a:t>
            </a:r>
            <a:r>
              <a:rPr lang="en-US" sz="2200" dirty="0" smtClean="0">
                <a:latin typeface="Calibri Light" panose="020F0302020204030204" pitchFamily="34" charset="0"/>
              </a:rPr>
              <a:t>, PHP, Perl, Joomla</a:t>
            </a:r>
          </a:p>
          <a:p>
            <a:pPr marL="0" indent="0">
              <a:buNone/>
            </a:pPr>
            <a:endParaRPr lang="en-US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9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 Light" panose="020F0302020204030204" pitchFamily="34" charset="0"/>
              </a:rPr>
              <a:t>Perisian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Aplikasi</a:t>
            </a:r>
            <a:r>
              <a:rPr lang="en-US" dirty="0" smtClean="0">
                <a:latin typeface="Calibri Light" panose="020F0302020204030204" pitchFamily="34" charset="0"/>
              </a:rPr>
              <a:t> (</a:t>
            </a:r>
            <a:r>
              <a:rPr lang="en-US" i="1" dirty="0" smtClean="0">
                <a:latin typeface="Calibri Light" panose="020F0302020204030204" pitchFamily="34" charset="0"/>
              </a:rPr>
              <a:t>Application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i="1" dirty="0" smtClean="0">
                <a:latin typeface="Calibri Light" panose="020F0302020204030204" pitchFamily="34" charset="0"/>
              </a:rPr>
              <a:t>Software</a:t>
            </a:r>
            <a:r>
              <a:rPr lang="en-US" i="1" dirty="0">
                <a:latin typeface="Calibri Light" panose="020F0302020204030204" pitchFamily="34" charset="0"/>
              </a:rPr>
              <a:t>)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F99857B-7027-4245-B2E2-8E841B5F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Calibri Light" panose="020F0302020204030204" pitchFamily="34" charset="0"/>
              </a:rPr>
              <a:t>P</a:t>
            </a:r>
            <a:r>
              <a:rPr lang="en-US" sz="2400" dirty="0" err="1" smtClean="0">
                <a:latin typeface="Calibri Light" panose="020F0302020204030204" pitchFamily="34" charset="0"/>
              </a:rPr>
              <a:t>erisian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aplikasi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merupakan</a:t>
            </a:r>
            <a:r>
              <a:rPr lang="en-US" sz="2400" dirty="0">
                <a:latin typeface="Calibri Light" panose="020F0302020204030204" pitchFamily="34" charset="0"/>
              </a:rPr>
              <a:t> program yang </a:t>
            </a:r>
            <a:r>
              <a:rPr lang="en-US" sz="2400" dirty="0" err="1">
                <a:latin typeface="Calibri Light" panose="020F0302020204030204" pitchFamily="34" charset="0"/>
              </a:rPr>
              <a:t>direka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untuk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memudahkan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membantu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pengguna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dalam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melakukan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tugas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seharian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seperti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menaip</a:t>
            </a:r>
            <a:r>
              <a:rPr lang="en-US" sz="2400" dirty="0">
                <a:latin typeface="Calibri Light" panose="020F0302020204030204" pitchFamily="34" charset="0"/>
              </a:rPr>
              <a:t>, </a:t>
            </a:r>
            <a:r>
              <a:rPr lang="en-US" sz="2400" dirty="0" err="1">
                <a:latin typeface="Calibri Light" panose="020F0302020204030204" pitchFamily="34" charset="0"/>
              </a:rPr>
              <a:t>mengira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atau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membuat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grafik</a:t>
            </a:r>
            <a:r>
              <a:rPr lang="en-US" sz="2400" dirty="0" smtClean="0">
                <a:latin typeface="Calibri Light" panose="020F0302020204030204" pitchFamily="34" charset="0"/>
              </a:rPr>
              <a:t>. </a:t>
            </a:r>
          </a:p>
          <a:p>
            <a:r>
              <a:rPr lang="en-US" sz="2400" dirty="0" err="1" smtClean="0">
                <a:latin typeface="Calibri Light" panose="020F0302020204030204" pitchFamily="34" charset="0"/>
              </a:rPr>
              <a:t>Perisian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>
                <a:latin typeface="Calibri Light" panose="020F0302020204030204" pitchFamily="34" charset="0"/>
              </a:rPr>
              <a:t>juga </a:t>
            </a:r>
            <a:r>
              <a:rPr lang="en-US" sz="2400" dirty="0" err="1">
                <a:latin typeface="Calibri Light" panose="020F0302020204030204" pitchFamily="34" charset="0"/>
              </a:rPr>
              <a:t>membolehkan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pengguna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membaca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berinteraksi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dengan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teks</a:t>
            </a:r>
            <a:r>
              <a:rPr lang="en-US" sz="2400" dirty="0">
                <a:latin typeface="Calibri Light" panose="020F0302020204030204" pitchFamily="34" charset="0"/>
              </a:rPr>
              <a:t>, </a:t>
            </a:r>
            <a:r>
              <a:rPr lang="en-US" sz="2400" dirty="0" err="1">
                <a:latin typeface="Calibri Light" panose="020F0302020204030204" pitchFamily="34" charset="0"/>
              </a:rPr>
              <a:t>imej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maklumat</a:t>
            </a:r>
            <a:r>
              <a:rPr lang="en-US" sz="2400" dirty="0">
                <a:latin typeface="Calibri Light" panose="020F0302020204030204" pitchFamily="34" charset="0"/>
              </a:rPr>
              <a:t> lain di </a:t>
            </a:r>
            <a:r>
              <a:rPr lang="en-US" sz="2400" dirty="0" err="1">
                <a:latin typeface="Calibri Light" panose="020F0302020204030204" pitchFamily="34" charset="0"/>
              </a:rPr>
              <a:t>laman</a:t>
            </a:r>
            <a:r>
              <a:rPr lang="en-US" sz="2400" dirty="0">
                <a:latin typeface="Calibri Light" panose="020F0302020204030204" pitchFamily="34" charset="0"/>
              </a:rPr>
              <a:t> web </a:t>
            </a:r>
            <a:r>
              <a:rPr lang="en-US" sz="2400" dirty="0" err="1">
                <a:latin typeface="Calibri Light" panose="020F0302020204030204" pitchFamily="34" charset="0"/>
              </a:rPr>
              <a:t>semasa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melayari</a:t>
            </a:r>
            <a:r>
              <a:rPr lang="en-US" sz="2400" dirty="0">
                <a:latin typeface="Calibri Light" panose="020F0302020204030204" pitchFamily="34" charset="0"/>
              </a:rPr>
              <a:t> internet.</a:t>
            </a:r>
            <a:endParaRPr lang="en-US" sz="24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0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 panose="020F0302020204030204" pitchFamily="34" charset="0"/>
              </a:rPr>
              <a:t>Jenis-jenis</a:t>
            </a:r>
            <a:r>
              <a:rPr lang="en-US" dirty="0">
                <a:latin typeface="Calibri Light" panose="020F0302020204030204" pitchFamily="34" charset="0"/>
              </a:rPr>
              <a:t> Komputer: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>
                <a:latin typeface="Calibri Light" panose="020F0302020204030204" pitchFamily="34" charset="0"/>
              </a:rPr>
              <a:t>“Special Purpose Computer”</a:t>
            </a:r>
          </a:p>
          <a:p>
            <a:pPr>
              <a:buFontTx/>
              <a:buChar char="-"/>
            </a:pPr>
            <a:r>
              <a:rPr lang="en-US" sz="2000" i="1" dirty="0">
                <a:latin typeface="Calibri Light" panose="020F0302020204030204" pitchFamily="34" charset="0"/>
              </a:rPr>
              <a:t>Supercomputer</a:t>
            </a: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r>
              <a:rPr lang="en-US" sz="2000" i="1" dirty="0">
                <a:latin typeface="Calibri Light" panose="020F0302020204030204" pitchFamily="34" charset="0"/>
              </a:rPr>
              <a:t>IBM Blue Gene/P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89" y="1285101"/>
            <a:ext cx="7854779" cy="5239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666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 Light" panose="020F0302020204030204" pitchFamily="34" charset="0"/>
              </a:rPr>
              <a:t>Perisian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Aplikasi</a:t>
            </a:r>
            <a:r>
              <a:rPr lang="en-US" dirty="0" smtClean="0">
                <a:latin typeface="Calibri Light" panose="020F0302020204030204" pitchFamily="34" charset="0"/>
              </a:rPr>
              <a:t> (</a:t>
            </a:r>
            <a:r>
              <a:rPr lang="en-US" i="1" dirty="0" smtClean="0">
                <a:latin typeface="Calibri Light" panose="020F0302020204030204" pitchFamily="34" charset="0"/>
              </a:rPr>
              <a:t>Application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i="1" dirty="0" smtClean="0">
                <a:latin typeface="Calibri Light" panose="020F0302020204030204" pitchFamily="34" charset="0"/>
              </a:rPr>
              <a:t>Software</a:t>
            </a:r>
            <a:r>
              <a:rPr lang="en-US" i="1" dirty="0">
                <a:latin typeface="Calibri Light" panose="020F0302020204030204" pitchFamily="34" charset="0"/>
              </a:rPr>
              <a:t>)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F99857B-7027-4245-B2E2-8E841B5F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Calibri Light" panose="020F0302020204030204" pitchFamily="34" charset="0"/>
              </a:rPr>
              <a:t>P</a:t>
            </a:r>
            <a:r>
              <a:rPr lang="en-US" sz="2400" dirty="0" err="1" smtClean="0">
                <a:latin typeface="Calibri Light" panose="020F0302020204030204" pitchFamily="34" charset="0"/>
              </a:rPr>
              <a:t>erisian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aplikasi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merupakan</a:t>
            </a:r>
            <a:r>
              <a:rPr lang="en-US" sz="2400" dirty="0">
                <a:latin typeface="Calibri Light" panose="020F0302020204030204" pitchFamily="34" charset="0"/>
              </a:rPr>
              <a:t> program yang </a:t>
            </a:r>
            <a:r>
              <a:rPr lang="en-US" sz="2400" dirty="0" err="1">
                <a:latin typeface="Calibri Light" panose="020F0302020204030204" pitchFamily="34" charset="0"/>
              </a:rPr>
              <a:t>direka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untuk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memudahkan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membantu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pengguna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dalam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melakukan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tugas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seharian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seperti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menaip</a:t>
            </a:r>
            <a:r>
              <a:rPr lang="en-US" sz="2400" dirty="0">
                <a:latin typeface="Calibri Light" panose="020F0302020204030204" pitchFamily="34" charset="0"/>
              </a:rPr>
              <a:t>, </a:t>
            </a:r>
            <a:r>
              <a:rPr lang="en-US" sz="2400" dirty="0" err="1">
                <a:latin typeface="Calibri Light" panose="020F0302020204030204" pitchFamily="34" charset="0"/>
              </a:rPr>
              <a:t>mengira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atau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membuat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grafik</a:t>
            </a:r>
            <a:r>
              <a:rPr lang="en-US" sz="2400" dirty="0" smtClean="0">
                <a:latin typeface="Calibri Light" panose="020F0302020204030204" pitchFamily="34" charset="0"/>
              </a:rPr>
              <a:t>. </a:t>
            </a:r>
          </a:p>
          <a:p>
            <a:r>
              <a:rPr lang="en-US" sz="2400" dirty="0" err="1" smtClean="0">
                <a:latin typeface="Calibri Light" panose="020F0302020204030204" pitchFamily="34" charset="0"/>
              </a:rPr>
              <a:t>Perisian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>
                <a:latin typeface="Calibri Light" panose="020F0302020204030204" pitchFamily="34" charset="0"/>
              </a:rPr>
              <a:t>juga </a:t>
            </a:r>
            <a:r>
              <a:rPr lang="en-US" sz="2400" dirty="0" err="1">
                <a:latin typeface="Calibri Light" panose="020F0302020204030204" pitchFamily="34" charset="0"/>
              </a:rPr>
              <a:t>membolehkan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pengguna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membaca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berinteraksi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dengan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teks</a:t>
            </a:r>
            <a:r>
              <a:rPr lang="en-US" sz="2400" dirty="0">
                <a:latin typeface="Calibri Light" panose="020F0302020204030204" pitchFamily="34" charset="0"/>
              </a:rPr>
              <a:t>, </a:t>
            </a:r>
            <a:r>
              <a:rPr lang="en-US" sz="2400" dirty="0" err="1">
                <a:latin typeface="Calibri Light" panose="020F0302020204030204" pitchFamily="34" charset="0"/>
              </a:rPr>
              <a:t>imej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maklumat</a:t>
            </a:r>
            <a:r>
              <a:rPr lang="en-US" sz="2400" dirty="0">
                <a:latin typeface="Calibri Light" panose="020F0302020204030204" pitchFamily="34" charset="0"/>
              </a:rPr>
              <a:t> lain di </a:t>
            </a:r>
            <a:r>
              <a:rPr lang="en-US" sz="2400" dirty="0" err="1">
                <a:latin typeface="Calibri Light" panose="020F0302020204030204" pitchFamily="34" charset="0"/>
              </a:rPr>
              <a:t>laman</a:t>
            </a:r>
            <a:r>
              <a:rPr lang="en-US" sz="2400" dirty="0">
                <a:latin typeface="Calibri Light" panose="020F0302020204030204" pitchFamily="34" charset="0"/>
              </a:rPr>
              <a:t> web </a:t>
            </a:r>
            <a:r>
              <a:rPr lang="en-US" sz="2400" dirty="0" err="1">
                <a:latin typeface="Calibri Light" panose="020F0302020204030204" pitchFamily="34" charset="0"/>
              </a:rPr>
              <a:t>semasa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melayari</a:t>
            </a:r>
            <a:r>
              <a:rPr lang="en-US" sz="2400" dirty="0">
                <a:latin typeface="Calibri Light" panose="020F0302020204030204" pitchFamily="34" charset="0"/>
              </a:rPr>
              <a:t> internet.</a:t>
            </a:r>
            <a:endParaRPr lang="en-US" sz="24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 panose="020F0302020204030204" pitchFamily="34" charset="0"/>
              </a:rPr>
              <a:t>J</a:t>
            </a:r>
            <a:r>
              <a:rPr lang="en-US" dirty="0" err="1" smtClean="0">
                <a:latin typeface="Calibri Light" panose="020F0302020204030204" pitchFamily="34" charset="0"/>
              </a:rPr>
              <a:t>enis-Jenis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Perisian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Aplikasi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F99857B-7027-4245-B2E2-8E841B5F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Sedikit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informasi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berkenaan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perisian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aplikasi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yang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kerap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kita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gunakan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514350" indent="-514350">
              <a:buAutoNum type="romanLcParenR"/>
            </a:pPr>
            <a:r>
              <a:rPr lang="en-US" sz="2200" dirty="0" err="1" smtClean="0">
                <a:latin typeface="Calibri Light" panose="020F0302020204030204" pitchFamily="34" charset="0"/>
              </a:rPr>
              <a:t>Pemprosesan</a:t>
            </a:r>
            <a:r>
              <a:rPr lang="en-US" sz="2200" dirty="0" smtClean="0">
                <a:latin typeface="Calibri Light" panose="020F0302020204030204" pitchFamily="34" charset="0"/>
              </a:rPr>
              <a:t> </a:t>
            </a:r>
            <a:r>
              <a:rPr lang="en-US" sz="2200" dirty="0" err="1" smtClean="0">
                <a:latin typeface="Calibri Light" panose="020F0302020204030204" pitchFamily="34" charset="0"/>
              </a:rPr>
              <a:t>Perkataan</a:t>
            </a:r>
            <a:endParaRPr lang="en-US" sz="2200" dirty="0">
              <a:latin typeface="Calibri Light" panose="020F0302020204030204" pitchFamily="34" charset="0"/>
            </a:endParaRPr>
          </a:p>
          <a:p>
            <a:pPr lvl="2"/>
            <a:r>
              <a:rPr lang="en-US" dirty="0" smtClean="0">
                <a:latin typeface="Calibri Light" panose="020F0302020204030204" pitchFamily="34" charset="0"/>
              </a:rPr>
              <a:t>Microsoft Word, Notepad, </a:t>
            </a:r>
            <a:r>
              <a:rPr lang="en-US" dirty="0" err="1" smtClean="0">
                <a:latin typeface="Calibri Light" panose="020F0302020204030204" pitchFamily="34" charset="0"/>
              </a:rPr>
              <a:t>Textpad</a:t>
            </a:r>
            <a:r>
              <a:rPr lang="en-US" dirty="0" smtClean="0">
                <a:latin typeface="Calibri Light" panose="020F0302020204030204" pitchFamily="34" charset="0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</a:rPr>
              <a:t>Wordpad</a:t>
            </a:r>
            <a:endParaRPr lang="en-US" dirty="0" smtClean="0">
              <a:latin typeface="Calibri Light" panose="020F0302020204030204" pitchFamily="34" charset="0"/>
            </a:endParaRPr>
          </a:p>
          <a:p>
            <a:pPr marL="514350" indent="-514350">
              <a:buAutoNum type="romanLcParenR"/>
            </a:pPr>
            <a:r>
              <a:rPr lang="en-US" sz="2200" dirty="0" err="1">
                <a:latin typeface="Calibri Light" panose="020F0302020204030204" pitchFamily="34" charset="0"/>
              </a:rPr>
              <a:t>Pemprosesan</a:t>
            </a:r>
            <a:r>
              <a:rPr lang="en-US" sz="2200" dirty="0">
                <a:latin typeface="Calibri Light" panose="020F0302020204030204" pitchFamily="34" charset="0"/>
              </a:rPr>
              <a:t> </a:t>
            </a:r>
            <a:r>
              <a:rPr lang="en-US" sz="2200" dirty="0" err="1" smtClean="0">
                <a:latin typeface="Calibri Light" panose="020F0302020204030204" pitchFamily="34" charset="0"/>
              </a:rPr>
              <a:t>Persembahan</a:t>
            </a:r>
            <a:endParaRPr lang="en-US" sz="2200" dirty="0">
              <a:latin typeface="Calibri Light" panose="020F0302020204030204" pitchFamily="34" charset="0"/>
            </a:endParaRPr>
          </a:p>
          <a:p>
            <a:pPr lvl="2"/>
            <a:r>
              <a:rPr lang="en-US" dirty="0">
                <a:latin typeface="Calibri Light" panose="020F0302020204030204" pitchFamily="34" charset="0"/>
              </a:rPr>
              <a:t>Microsoft </a:t>
            </a:r>
            <a:r>
              <a:rPr lang="en-US" dirty="0" err="1" smtClean="0">
                <a:latin typeface="Calibri Light" panose="020F0302020204030204" pitchFamily="34" charset="0"/>
              </a:rPr>
              <a:t>Powerpoint</a:t>
            </a:r>
            <a:r>
              <a:rPr lang="en-US" dirty="0" smtClean="0">
                <a:latin typeface="Calibri Light" panose="020F0302020204030204" pitchFamily="34" charset="0"/>
              </a:rPr>
              <a:t>, Media Player, VLC, </a:t>
            </a:r>
            <a:r>
              <a:rPr lang="en-US" dirty="0" err="1" smtClean="0">
                <a:latin typeface="Calibri Light" panose="020F0302020204030204" pitchFamily="34" charset="0"/>
              </a:rPr>
              <a:t>Winamp</a:t>
            </a:r>
            <a:endParaRPr lang="en-US" dirty="0" smtClean="0">
              <a:latin typeface="Calibri Light" panose="020F0302020204030204" pitchFamily="34" charset="0"/>
            </a:endParaRPr>
          </a:p>
          <a:p>
            <a:pPr marL="514350" indent="-514350">
              <a:buAutoNum type="romanLcParenR"/>
            </a:pPr>
            <a:r>
              <a:rPr lang="en-US" sz="2200" dirty="0" err="1" smtClean="0">
                <a:latin typeface="Calibri Light" panose="020F0302020204030204" pitchFamily="34" charset="0"/>
              </a:rPr>
              <a:t>Pelayar</a:t>
            </a:r>
            <a:r>
              <a:rPr lang="en-US" sz="2200" dirty="0" smtClean="0">
                <a:latin typeface="Calibri Light" panose="020F0302020204030204" pitchFamily="34" charset="0"/>
              </a:rPr>
              <a:t> Internet</a:t>
            </a:r>
            <a:endParaRPr lang="en-US" sz="2200" dirty="0">
              <a:latin typeface="Calibri Light" panose="020F0302020204030204" pitchFamily="34" charset="0"/>
            </a:endParaRPr>
          </a:p>
          <a:p>
            <a:pPr lvl="2"/>
            <a:r>
              <a:rPr lang="en-US" dirty="0" smtClean="0">
                <a:latin typeface="Calibri Light" panose="020F0302020204030204" pitchFamily="34" charset="0"/>
              </a:rPr>
              <a:t>Mozilla Firefox, Chrome, Internet Explorer, Edge, Safari</a:t>
            </a:r>
          </a:p>
          <a:p>
            <a:pPr marL="514350" indent="-514350">
              <a:buAutoNum type="romanLcParenR"/>
            </a:pPr>
            <a:r>
              <a:rPr lang="en-US" sz="2200" dirty="0" err="1" smtClean="0">
                <a:latin typeface="Calibri Light" panose="020F0302020204030204" pitchFamily="34" charset="0"/>
              </a:rPr>
              <a:t>Pemprosesan</a:t>
            </a:r>
            <a:r>
              <a:rPr lang="en-US" sz="2200" dirty="0" smtClean="0">
                <a:latin typeface="Calibri Light" panose="020F0302020204030204" pitchFamily="34" charset="0"/>
              </a:rPr>
              <a:t> </a:t>
            </a:r>
            <a:r>
              <a:rPr lang="en-US" sz="2200" dirty="0" err="1" smtClean="0">
                <a:latin typeface="Calibri Light" panose="020F0302020204030204" pitchFamily="34" charset="0"/>
              </a:rPr>
              <a:t>Keselamatan</a:t>
            </a:r>
            <a:endParaRPr lang="en-US" sz="2200" dirty="0">
              <a:latin typeface="Calibri Light" panose="020F0302020204030204" pitchFamily="34" charset="0"/>
            </a:endParaRPr>
          </a:p>
          <a:p>
            <a:pPr lvl="2"/>
            <a:r>
              <a:rPr lang="en-US" dirty="0" smtClean="0">
                <a:latin typeface="Calibri Light" panose="020F0302020204030204" pitchFamily="34" charset="0"/>
              </a:rPr>
              <a:t>Antivirus, Clean-Up HDD, Password Changer/Remover</a:t>
            </a:r>
            <a:endParaRPr lang="en-US" dirty="0">
              <a:latin typeface="Calibri Light" panose="020F0302020204030204" pitchFamily="34" charset="0"/>
            </a:endParaRPr>
          </a:p>
          <a:p>
            <a:pPr lvl="2"/>
            <a:endParaRPr lang="en-US" dirty="0">
              <a:latin typeface="Calibri Light" panose="020F0302020204030204" pitchFamily="34" charset="0"/>
            </a:endParaRPr>
          </a:p>
          <a:p>
            <a:pPr lvl="2"/>
            <a:endParaRPr lang="en-US" sz="1400" dirty="0">
              <a:latin typeface="Calibri Light" panose="020F0302020204030204" pitchFamily="34" charset="0"/>
            </a:endParaRPr>
          </a:p>
          <a:p>
            <a:pPr marL="1314450" lvl="2" indent="-514350"/>
            <a:endParaRPr lang="en-US" sz="1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5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44" y="2404534"/>
            <a:ext cx="8493210" cy="1646302"/>
          </a:xfrm>
        </p:spPr>
        <p:txBody>
          <a:bodyPr/>
          <a:lstStyle/>
          <a:p>
            <a:pPr algn="ctr"/>
            <a:r>
              <a:rPr lang="en-US" sz="4800" dirty="0">
                <a:latin typeface="Calibri Light" panose="020F0302020204030204" pitchFamily="34" charset="0"/>
              </a:rPr>
              <a:t>BENGKEL ASAS PENGENALAN KOMPUTER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8 </a:t>
            </a:r>
            <a:r>
              <a:rPr lang="en-US" sz="2400" b="1" dirty="0" err="1">
                <a:latin typeface="Calibri Light" panose="020F0302020204030204" pitchFamily="34" charset="0"/>
              </a:rPr>
              <a:t>Oktober</a:t>
            </a:r>
            <a:r>
              <a:rPr lang="en-US" sz="2400" b="1" dirty="0">
                <a:latin typeface="Calibri Light" panose="020F0302020204030204" pitchFamily="34" charset="0"/>
              </a:rPr>
              <a:t> 2020</a:t>
            </a:r>
          </a:p>
          <a:p>
            <a:pPr algn="ctr"/>
            <a:r>
              <a:rPr lang="en-US" sz="2400" b="1" dirty="0" err="1">
                <a:latin typeface="Calibri Light" panose="020F0302020204030204" pitchFamily="34" charset="0"/>
              </a:rPr>
              <a:t>Makmal</a:t>
            </a:r>
            <a:r>
              <a:rPr lang="en-US" sz="2400" b="1" dirty="0">
                <a:latin typeface="Calibri Light" panose="020F0302020204030204" pitchFamily="34" charset="0"/>
              </a:rPr>
              <a:t> Komputer 1, FPSK</a:t>
            </a:r>
          </a:p>
        </p:txBody>
      </p:sp>
    </p:spTree>
    <p:extLst>
      <p:ext uri="{BB962C8B-B14F-4D97-AF65-F5344CB8AC3E}">
        <p14:creationId xmlns:p14="http://schemas.microsoft.com/office/powerpoint/2010/main" val="114678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 panose="020F0302020204030204" pitchFamily="34" charset="0"/>
              </a:rPr>
              <a:t>Jenis-jenis</a:t>
            </a:r>
            <a:r>
              <a:rPr lang="en-US" dirty="0">
                <a:latin typeface="Calibri Light" panose="020F0302020204030204" pitchFamily="34" charset="0"/>
              </a:rPr>
              <a:t> Komputer: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>
                <a:latin typeface="Calibri Light" panose="020F0302020204030204" pitchFamily="34" charset="0"/>
              </a:rPr>
              <a:t>“Special Purpose Computer”</a:t>
            </a:r>
          </a:p>
          <a:p>
            <a:pPr>
              <a:buFontTx/>
              <a:buChar char="-"/>
            </a:pPr>
            <a:r>
              <a:rPr lang="en-US" sz="2000" i="1" dirty="0">
                <a:latin typeface="Calibri Light" panose="020F0302020204030204" pitchFamily="34" charset="0"/>
              </a:rPr>
              <a:t>Mainframe</a:t>
            </a: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r>
              <a:rPr lang="en-US" sz="2000" i="1" dirty="0">
                <a:latin typeface="Calibri Light" panose="020F0302020204030204" pitchFamily="34" charset="0"/>
              </a:rPr>
              <a:t>IBM </a:t>
            </a:r>
            <a:r>
              <a:rPr lang="en-US" sz="2000" i="1" dirty="0" err="1">
                <a:latin typeface="Calibri Light" panose="020F0302020204030204" pitchFamily="34" charset="0"/>
              </a:rPr>
              <a:t>zEnterprise</a:t>
            </a:r>
            <a:r>
              <a:rPr lang="en-US" sz="2000" i="1" dirty="0">
                <a:latin typeface="Calibri Light" panose="020F0302020204030204" pitchFamily="34" charset="0"/>
              </a:rPr>
              <a:t> EC12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89" y="1286473"/>
            <a:ext cx="7854779" cy="5236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6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 panose="020F0302020204030204" pitchFamily="34" charset="0"/>
              </a:rPr>
              <a:t>Jenis-jenis</a:t>
            </a:r>
            <a:r>
              <a:rPr lang="en-US" dirty="0">
                <a:latin typeface="Calibri Light" panose="020F0302020204030204" pitchFamily="34" charset="0"/>
              </a:rPr>
              <a:t> Komputer: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>
                <a:latin typeface="Calibri Light" panose="020F0302020204030204" pitchFamily="34" charset="0"/>
              </a:rPr>
              <a:t>“Special Purpose Computer”</a:t>
            </a:r>
          </a:p>
          <a:p>
            <a:pPr>
              <a:buFontTx/>
              <a:buChar char="-"/>
            </a:pPr>
            <a:r>
              <a:rPr lang="en-US" sz="2000" i="1" dirty="0">
                <a:latin typeface="Calibri Light" panose="020F0302020204030204" pitchFamily="34" charset="0"/>
              </a:rPr>
              <a:t>Server</a:t>
            </a: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r>
              <a:rPr lang="en-US" sz="2000" i="1" dirty="0">
                <a:latin typeface="Calibri Light" panose="020F0302020204030204" pitchFamily="34" charset="0"/>
              </a:rPr>
              <a:t>IBM Server PC &amp; Server Rack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27" y="895934"/>
            <a:ext cx="4255071" cy="2980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43" y="3694744"/>
            <a:ext cx="4255071" cy="2696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19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 panose="020F0302020204030204" pitchFamily="34" charset="0"/>
              </a:rPr>
              <a:t>Jenis-jenis</a:t>
            </a:r>
            <a:r>
              <a:rPr lang="en-US" dirty="0">
                <a:latin typeface="Calibri Light" panose="020F0302020204030204" pitchFamily="34" charset="0"/>
              </a:rPr>
              <a:t> Komputer: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>
                <a:latin typeface="Calibri Light" panose="020F0302020204030204" pitchFamily="34" charset="0"/>
              </a:rPr>
              <a:t>“General Purpose Computer” @ Personal Computer (PC)</a:t>
            </a:r>
          </a:p>
          <a:p>
            <a:pPr>
              <a:buFontTx/>
              <a:buChar char="-"/>
            </a:pPr>
            <a:r>
              <a:rPr lang="en-US" sz="2000" i="1" dirty="0">
                <a:latin typeface="Calibri Light" panose="020F0302020204030204" pitchFamily="34" charset="0"/>
              </a:rPr>
              <a:t>Desktop </a:t>
            </a:r>
          </a:p>
          <a:p>
            <a:pPr>
              <a:buFontTx/>
              <a:buChar char="-"/>
            </a:pPr>
            <a:r>
              <a:rPr lang="en-US" sz="2000" i="1" dirty="0">
                <a:latin typeface="Calibri Light" panose="020F0302020204030204" pitchFamily="34" charset="0"/>
              </a:rPr>
              <a:t>Laptop / Notebook</a:t>
            </a:r>
          </a:p>
          <a:p>
            <a:pPr>
              <a:buFontTx/>
              <a:buChar char="-"/>
            </a:pPr>
            <a:r>
              <a:rPr lang="en-US" sz="2000" i="1" dirty="0">
                <a:latin typeface="Calibri Light" panose="020F0302020204030204" pitchFamily="34" charset="0"/>
              </a:rPr>
              <a:t>Tablet / iPad</a:t>
            </a:r>
          </a:p>
          <a:p>
            <a:pPr>
              <a:buFontTx/>
              <a:buChar char="-"/>
            </a:pPr>
            <a:r>
              <a:rPr lang="en-US" sz="2000" i="1" dirty="0">
                <a:latin typeface="Calibri Light" panose="020F0302020204030204" pitchFamily="34" charset="0"/>
              </a:rPr>
              <a:t>Smartphone</a:t>
            </a: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en-US" sz="2000" i="1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59" y="1103871"/>
            <a:ext cx="3059511" cy="2570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489" y="3298684"/>
            <a:ext cx="2992138" cy="2139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69" y="3789801"/>
            <a:ext cx="2859272" cy="2189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41" y="4493394"/>
            <a:ext cx="4698587" cy="2030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88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Komputer </a:t>
            </a:r>
            <a:r>
              <a:rPr lang="en-US" dirty="0" err="1">
                <a:latin typeface="Calibri Light" panose="020F0302020204030204" pitchFamily="34" charset="0"/>
              </a:rPr>
              <a:t>Peribadi</a:t>
            </a:r>
            <a:r>
              <a:rPr lang="en-US" dirty="0">
                <a:latin typeface="Calibri Light" panose="020F0302020204030204" pitchFamily="34" charset="0"/>
              </a:rPr>
              <a:t> (</a:t>
            </a:r>
            <a:r>
              <a:rPr lang="en-US" i="1" dirty="0">
                <a:latin typeface="Calibri Light" panose="020F0302020204030204" pitchFamily="34" charset="0"/>
              </a:rPr>
              <a:t>Personal Computer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alibri Light" panose="020F0302020204030204" pitchFamily="34" charset="0"/>
              </a:rPr>
              <a:t>Terdapat</a:t>
            </a:r>
            <a:r>
              <a:rPr lang="en-US" sz="2800" dirty="0">
                <a:latin typeface="Calibri Light" panose="020F0302020204030204" pitchFamily="34" charset="0"/>
              </a:rPr>
              <a:t> 2 </a:t>
            </a:r>
            <a:r>
              <a:rPr lang="en-US" sz="2800" dirty="0" err="1">
                <a:latin typeface="Calibri Light" panose="020F0302020204030204" pitchFamily="34" charset="0"/>
              </a:rPr>
              <a:t>komponen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utama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bagi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sesebuah</a:t>
            </a:r>
            <a:r>
              <a:rPr lang="en-US" sz="2800" dirty="0">
                <a:latin typeface="Calibri Light" panose="020F0302020204030204" pitchFamily="34" charset="0"/>
              </a:rPr>
              <a:t> komputer:</a:t>
            </a:r>
          </a:p>
          <a:p>
            <a:pPr marL="571500" indent="-571500">
              <a:buAutoNum type="romanLcParenR"/>
            </a:pPr>
            <a:r>
              <a:rPr lang="en-US" sz="2800" dirty="0" err="1">
                <a:latin typeface="Calibri Light" panose="020F0302020204030204" pitchFamily="34" charset="0"/>
              </a:rPr>
              <a:t>Perkakasan</a:t>
            </a:r>
            <a:r>
              <a:rPr lang="en-US" sz="2800" dirty="0">
                <a:latin typeface="Calibri Light" panose="020F0302020204030204" pitchFamily="34" charset="0"/>
              </a:rPr>
              <a:t> (</a:t>
            </a:r>
            <a:r>
              <a:rPr lang="en-US" sz="2800" i="1" dirty="0">
                <a:latin typeface="Calibri Light" panose="020F0302020204030204" pitchFamily="34" charset="0"/>
              </a:rPr>
              <a:t>Hardware</a:t>
            </a:r>
            <a:r>
              <a:rPr lang="en-US" sz="2800" dirty="0">
                <a:latin typeface="Calibri Light" panose="020F0302020204030204" pitchFamily="34" charset="0"/>
              </a:rPr>
              <a:t>)</a:t>
            </a:r>
          </a:p>
          <a:p>
            <a:pPr marL="571500" indent="-571500">
              <a:buAutoNum type="romanLcParenR"/>
            </a:pPr>
            <a:r>
              <a:rPr lang="en-US" sz="2800" dirty="0" err="1">
                <a:latin typeface="Calibri Light" panose="020F0302020204030204" pitchFamily="34" charset="0"/>
              </a:rPr>
              <a:t>Perisian</a:t>
            </a:r>
            <a:r>
              <a:rPr lang="en-US" sz="2800" dirty="0">
                <a:latin typeface="Calibri Light" panose="020F0302020204030204" pitchFamily="34" charset="0"/>
              </a:rPr>
              <a:t> (</a:t>
            </a:r>
            <a:r>
              <a:rPr lang="en-US" sz="2800" i="1" dirty="0">
                <a:latin typeface="Calibri Light" panose="020F0302020204030204" pitchFamily="34" charset="0"/>
              </a:rPr>
              <a:t>Software</a:t>
            </a:r>
            <a:r>
              <a:rPr lang="en-US" sz="2800" dirty="0">
                <a:latin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833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 panose="020F0302020204030204" pitchFamily="34" charset="0"/>
              </a:rPr>
              <a:t>Perkakasan</a:t>
            </a:r>
            <a:r>
              <a:rPr lang="en-US" dirty="0">
                <a:latin typeface="Calibri Light" panose="020F0302020204030204" pitchFamily="34" charset="0"/>
              </a:rPr>
              <a:t> (</a:t>
            </a:r>
            <a:r>
              <a:rPr lang="en-US" i="1" dirty="0">
                <a:latin typeface="Calibri Light" panose="020F0302020204030204" pitchFamily="34" charset="0"/>
              </a:rPr>
              <a:t>Hardwar</a:t>
            </a:r>
            <a:r>
              <a:rPr lang="en-US" dirty="0">
                <a:latin typeface="Calibri Light" panose="020F0302020204030204" pitchFamily="34" charset="0"/>
              </a:rPr>
              <a:t>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alibri Light" panose="020F0302020204030204" pitchFamily="34" charset="0"/>
              </a:rPr>
              <a:t>Peralatan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fizikal</a:t>
            </a:r>
            <a:r>
              <a:rPr lang="en-US" sz="2800" dirty="0">
                <a:latin typeface="Calibri Light" panose="020F0302020204030204" pitchFamily="34" charset="0"/>
              </a:rPr>
              <a:t> yang </a:t>
            </a:r>
            <a:r>
              <a:rPr lang="en-US" sz="2800" dirty="0" err="1">
                <a:latin typeface="Calibri Light" panose="020F0302020204030204" pitchFamily="34" charset="0"/>
              </a:rPr>
              <a:t>boleh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dilihat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dengan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mata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kasar</a:t>
            </a:r>
            <a:r>
              <a:rPr lang="en-US" sz="2800" dirty="0">
                <a:latin typeface="Calibri Light" panose="020F0302020204030204" pitchFamily="34" charset="0"/>
              </a:rPr>
              <a:t>.</a:t>
            </a:r>
          </a:p>
          <a:p>
            <a:r>
              <a:rPr lang="en-US" sz="2800" dirty="0" err="1">
                <a:latin typeface="Calibri Light" panose="020F0302020204030204" pitchFamily="34" charset="0"/>
              </a:rPr>
              <a:t>Juga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dikenali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sebagai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Peranti</a:t>
            </a:r>
            <a:r>
              <a:rPr lang="en-US" sz="2800" dirty="0">
                <a:latin typeface="Calibri Light" panose="020F0302020204030204" pitchFamily="34" charset="0"/>
              </a:rPr>
              <a:t> (</a:t>
            </a:r>
            <a:r>
              <a:rPr lang="en-US" sz="2800" i="1" dirty="0">
                <a:latin typeface="Calibri Light" panose="020F0302020204030204" pitchFamily="34" charset="0"/>
              </a:rPr>
              <a:t>Device</a:t>
            </a:r>
            <a:r>
              <a:rPr lang="en-US" sz="2800" dirty="0">
                <a:latin typeface="Calibri Light" panose="020F0302020204030204" pitchFamily="34" charset="0"/>
              </a:rPr>
              <a:t>).</a:t>
            </a:r>
          </a:p>
          <a:p>
            <a:r>
              <a:rPr lang="en-US" sz="2800" dirty="0" err="1">
                <a:latin typeface="Calibri Light" panose="020F0302020204030204" pitchFamily="34" charset="0"/>
              </a:rPr>
              <a:t>Peranti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terbahagi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kepada</a:t>
            </a:r>
            <a:r>
              <a:rPr lang="en-US" sz="2800" dirty="0">
                <a:latin typeface="Calibri Light" panose="020F0302020204030204" pitchFamily="34" charset="0"/>
              </a:rPr>
              <a:t> 2 </a:t>
            </a:r>
            <a:r>
              <a:rPr lang="en-US" sz="2800" dirty="0" err="1">
                <a:latin typeface="Calibri Light" panose="020F0302020204030204" pitchFamily="34" charset="0"/>
              </a:rPr>
              <a:t>jenis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iaitu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i="1" dirty="0">
                <a:latin typeface="Calibri Light" panose="020F0302020204030204" pitchFamily="34" charset="0"/>
              </a:rPr>
              <a:t>Input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dan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i="1" dirty="0">
                <a:latin typeface="Calibri Light" panose="020F0302020204030204" pitchFamily="34" charset="0"/>
              </a:rPr>
              <a:t>Output</a:t>
            </a:r>
            <a:r>
              <a:rPr lang="en-US" sz="2800" dirty="0">
                <a:latin typeface="Calibri Light" panose="020F0302020204030204" pitchFamily="34" charset="0"/>
              </a:rPr>
              <a:t>.</a:t>
            </a:r>
          </a:p>
          <a:p>
            <a:r>
              <a:rPr lang="en-US" sz="2800" dirty="0" err="1">
                <a:latin typeface="Calibri Light" panose="020F0302020204030204" pitchFamily="34" charset="0"/>
              </a:rPr>
              <a:t>Peranti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i="1" dirty="0">
                <a:latin typeface="Calibri Light" panose="020F0302020204030204" pitchFamily="34" charset="0"/>
              </a:rPr>
              <a:t>Input</a:t>
            </a:r>
            <a:r>
              <a:rPr lang="en-US" sz="2800" dirty="0">
                <a:latin typeface="Calibri Light" panose="020F0302020204030204" pitchFamily="34" charset="0"/>
              </a:rPr>
              <a:t> – </a:t>
            </a:r>
            <a:r>
              <a:rPr lang="en-US" sz="2800" dirty="0" err="1">
                <a:latin typeface="Calibri Light" panose="020F0302020204030204" pitchFamily="34" charset="0"/>
              </a:rPr>
              <a:t>Papan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Kekunci</a:t>
            </a:r>
            <a:r>
              <a:rPr lang="en-US" sz="2800" dirty="0">
                <a:latin typeface="Calibri Light" panose="020F0302020204030204" pitchFamily="34" charset="0"/>
              </a:rPr>
              <a:t>, </a:t>
            </a:r>
            <a:r>
              <a:rPr lang="en-US" sz="2800" dirty="0" err="1">
                <a:latin typeface="Calibri Light" panose="020F0302020204030204" pitchFamily="34" charset="0"/>
              </a:rPr>
              <a:t>Tetikus</a:t>
            </a:r>
            <a:r>
              <a:rPr lang="en-US" sz="2800" dirty="0">
                <a:latin typeface="Calibri Light" panose="020F0302020204030204" pitchFamily="34" charset="0"/>
              </a:rPr>
              <a:t>, </a:t>
            </a:r>
            <a:r>
              <a:rPr lang="en-US" sz="2800" dirty="0" err="1">
                <a:latin typeface="Calibri Light" panose="020F0302020204030204" pitchFamily="34" charset="0"/>
              </a:rPr>
              <a:t>Kamera</a:t>
            </a:r>
            <a:r>
              <a:rPr lang="en-US" sz="2800" dirty="0">
                <a:latin typeface="Calibri Light" panose="020F0302020204030204" pitchFamily="34" charset="0"/>
              </a:rPr>
              <a:t> etc.</a:t>
            </a:r>
          </a:p>
          <a:p>
            <a:r>
              <a:rPr lang="en-US" sz="2800" dirty="0" err="1">
                <a:latin typeface="Calibri Light" panose="020F0302020204030204" pitchFamily="34" charset="0"/>
              </a:rPr>
              <a:t>Peranti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i="1" dirty="0">
                <a:latin typeface="Calibri Light" panose="020F0302020204030204" pitchFamily="34" charset="0"/>
              </a:rPr>
              <a:t>Output</a:t>
            </a:r>
            <a:r>
              <a:rPr lang="en-US" sz="2800" dirty="0">
                <a:latin typeface="Calibri Light" panose="020F0302020204030204" pitchFamily="34" charset="0"/>
              </a:rPr>
              <a:t> – </a:t>
            </a:r>
            <a:r>
              <a:rPr lang="en-US" sz="2800" i="1" dirty="0">
                <a:latin typeface="Calibri Light" panose="020F0302020204030204" pitchFamily="34" charset="0"/>
              </a:rPr>
              <a:t>Monitor, Speaker, Printer </a:t>
            </a:r>
            <a:r>
              <a:rPr lang="en-US" sz="2800" dirty="0">
                <a:latin typeface="Calibri Light" panose="020F0302020204030204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75393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 panose="020F0302020204030204" pitchFamily="34" charset="0"/>
              </a:rPr>
              <a:t>Perkakasan</a:t>
            </a:r>
            <a:r>
              <a:rPr lang="en-US" dirty="0">
                <a:latin typeface="Calibri Light" panose="020F0302020204030204" pitchFamily="34" charset="0"/>
              </a:rPr>
              <a:t> (</a:t>
            </a:r>
            <a:r>
              <a:rPr lang="en-US" i="1" dirty="0">
                <a:latin typeface="Calibri Light" panose="020F0302020204030204" pitchFamily="34" charset="0"/>
              </a:rPr>
              <a:t>Hardwar</a:t>
            </a:r>
            <a:r>
              <a:rPr lang="en-US" dirty="0">
                <a:latin typeface="Calibri Light" panose="020F0302020204030204" pitchFamily="34" charset="0"/>
              </a:rPr>
              <a:t>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>
                <a:latin typeface="Calibri Light" panose="020F0302020204030204" pitchFamily="34" charset="0"/>
              </a:rPr>
              <a:t>Terdapat</a:t>
            </a:r>
            <a:r>
              <a:rPr lang="en-US" sz="2800" dirty="0">
                <a:latin typeface="Calibri Light" panose="020F0302020204030204" pitchFamily="34" charset="0"/>
              </a:rPr>
              <a:t> 7 </a:t>
            </a:r>
            <a:r>
              <a:rPr lang="en-US" sz="2800" dirty="0" err="1">
                <a:latin typeface="Calibri Light" panose="020F0302020204030204" pitchFamily="34" charset="0"/>
              </a:rPr>
              <a:t>komponen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penting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dalam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sebuah</a:t>
            </a:r>
            <a:r>
              <a:rPr lang="en-US" sz="2800" dirty="0">
                <a:latin typeface="Calibri Light" panose="020F0302020204030204" pitchFamily="34" charset="0"/>
              </a:rPr>
              <a:t> komputer yang </a:t>
            </a:r>
            <a:r>
              <a:rPr lang="en-US" sz="2800" dirty="0" err="1">
                <a:latin typeface="Calibri Light" panose="020F0302020204030204" pitchFamily="34" charset="0"/>
              </a:rPr>
              <a:t>terbahagi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kepada</a:t>
            </a:r>
            <a:r>
              <a:rPr lang="en-US" sz="2800" dirty="0">
                <a:latin typeface="Calibri Light" panose="020F0302020204030204" pitchFamily="34" charset="0"/>
              </a:rPr>
              <a:t> 2 </a:t>
            </a:r>
            <a:r>
              <a:rPr lang="en-US" sz="2800" dirty="0" err="1">
                <a:latin typeface="Calibri Light" panose="020F0302020204030204" pitchFamily="34" charset="0"/>
              </a:rPr>
              <a:t>kategori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perkakasan</a:t>
            </a:r>
            <a:r>
              <a:rPr lang="en-US" sz="2800" dirty="0">
                <a:latin typeface="Calibri Light" panose="020F0302020204030204" pitchFamily="34" charset="0"/>
              </a:rPr>
              <a:t>.</a:t>
            </a:r>
          </a:p>
          <a:p>
            <a:r>
              <a:rPr lang="en-US" sz="2800" dirty="0">
                <a:latin typeface="Calibri Light" panose="020F0302020204030204" pitchFamily="34" charset="0"/>
              </a:rPr>
              <a:t>2 </a:t>
            </a:r>
            <a:r>
              <a:rPr lang="en-US" sz="2800" dirty="0" err="1">
                <a:latin typeface="Calibri Light" panose="020F0302020204030204" pitchFamily="34" charset="0"/>
              </a:rPr>
              <a:t>kategori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tersebut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ialah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Perkakasan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Mudah</a:t>
            </a:r>
            <a:r>
              <a:rPr lang="en-US" sz="2800" dirty="0">
                <a:latin typeface="Calibri Light" panose="020F0302020204030204" pitchFamily="34" charset="0"/>
              </a:rPr>
              <a:t> &amp; </a:t>
            </a:r>
            <a:r>
              <a:rPr lang="en-US" sz="2800" dirty="0" err="1">
                <a:latin typeface="Calibri Light" panose="020F0302020204030204" pitchFamily="34" charset="0"/>
              </a:rPr>
              <a:t>Perkakasan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Komplek</a:t>
            </a:r>
            <a:r>
              <a:rPr lang="en-US" sz="2800" dirty="0">
                <a:latin typeface="Calibri Light" panose="020F0302020204030204" pitchFamily="34" charset="0"/>
              </a:rPr>
              <a:t>.</a:t>
            </a:r>
          </a:p>
          <a:p>
            <a:r>
              <a:rPr lang="en-US" sz="2800" dirty="0" err="1">
                <a:latin typeface="Calibri Light" panose="020F0302020204030204" pitchFamily="34" charset="0"/>
              </a:rPr>
              <a:t>Perkakasan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Mudah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merangkumi</a:t>
            </a:r>
            <a:r>
              <a:rPr lang="en-US" sz="2800" dirty="0">
                <a:latin typeface="Calibri Light" panose="020F0302020204030204" pitchFamily="34" charset="0"/>
              </a:rPr>
              <a:t> 3 </a:t>
            </a:r>
            <a:r>
              <a:rPr lang="en-US" sz="2800" dirty="0" err="1">
                <a:latin typeface="Calibri Light" panose="020F0302020204030204" pitchFamily="34" charset="0"/>
              </a:rPr>
              <a:t>komponen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iaitu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i="1" dirty="0">
                <a:latin typeface="Calibri Light" panose="020F0302020204030204" pitchFamily="34" charset="0"/>
              </a:rPr>
              <a:t>Casing</a:t>
            </a:r>
            <a:r>
              <a:rPr lang="en-US" sz="2800" dirty="0">
                <a:latin typeface="Calibri Light" panose="020F0302020204030204" pitchFamily="34" charset="0"/>
              </a:rPr>
              <a:t>, Unit </a:t>
            </a:r>
            <a:r>
              <a:rPr lang="en-US" sz="2800" dirty="0" err="1">
                <a:latin typeface="Calibri Light" panose="020F0302020204030204" pitchFamily="34" charset="0"/>
              </a:rPr>
              <a:t>Bekalan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Kuasa</a:t>
            </a:r>
            <a:r>
              <a:rPr lang="en-US" sz="2800" dirty="0">
                <a:latin typeface="Calibri Light" panose="020F0302020204030204" pitchFamily="34" charset="0"/>
              </a:rPr>
              <a:t> &amp; </a:t>
            </a:r>
            <a:r>
              <a:rPr lang="en-US" sz="2800" i="1" dirty="0">
                <a:latin typeface="Calibri Light" panose="020F0302020204030204" pitchFamily="34" charset="0"/>
              </a:rPr>
              <a:t>Motherboard</a:t>
            </a:r>
            <a:r>
              <a:rPr lang="en-US" sz="2800" dirty="0">
                <a:latin typeface="Calibri Light" panose="020F0302020204030204" pitchFamily="34" charset="0"/>
              </a:rPr>
              <a:t>.</a:t>
            </a:r>
          </a:p>
          <a:p>
            <a:r>
              <a:rPr lang="en-US" sz="2800" dirty="0" err="1">
                <a:latin typeface="Calibri Light" panose="020F0302020204030204" pitchFamily="34" charset="0"/>
              </a:rPr>
              <a:t>Perkakasan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Komplek</a:t>
            </a:r>
            <a:r>
              <a:rPr lang="en-US" sz="2800" dirty="0">
                <a:latin typeface="Calibri Light" panose="020F0302020204030204" pitchFamily="34" charset="0"/>
              </a:rPr>
              <a:t> pula </a:t>
            </a:r>
            <a:r>
              <a:rPr lang="en-US" sz="2800" dirty="0" err="1">
                <a:latin typeface="Calibri Light" panose="020F0302020204030204" pitchFamily="34" charset="0"/>
              </a:rPr>
              <a:t>terdiri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dari</a:t>
            </a:r>
            <a:r>
              <a:rPr lang="en-US" sz="2800" dirty="0">
                <a:latin typeface="Calibri Light" panose="020F0302020204030204" pitchFamily="34" charset="0"/>
              </a:rPr>
              <a:t> 4 </a:t>
            </a:r>
            <a:r>
              <a:rPr lang="en-US" sz="2800" dirty="0" err="1">
                <a:latin typeface="Calibri Light" panose="020F0302020204030204" pitchFamily="34" charset="0"/>
              </a:rPr>
              <a:t>komponen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iaitu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i="1" dirty="0">
                <a:latin typeface="Calibri Light" panose="020F0302020204030204" pitchFamily="34" charset="0"/>
              </a:rPr>
              <a:t>CPU</a:t>
            </a:r>
            <a:r>
              <a:rPr lang="en-US" sz="2800" dirty="0">
                <a:latin typeface="Calibri Light" panose="020F0302020204030204" pitchFamily="34" charset="0"/>
              </a:rPr>
              <a:t>, </a:t>
            </a:r>
            <a:r>
              <a:rPr lang="en-US" sz="2800" i="1" dirty="0">
                <a:latin typeface="Calibri Light" panose="020F0302020204030204" pitchFamily="34" charset="0"/>
              </a:rPr>
              <a:t>RAM</a:t>
            </a:r>
            <a:r>
              <a:rPr lang="en-US" sz="2800" dirty="0">
                <a:latin typeface="Calibri Light" panose="020F0302020204030204" pitchFamily="34" charset="0"/>
              </a:rPr>
              <a:t>, </a:t>
            </a:r>
            <a:r>
              <a:rPr lang="en-US" sz="2800" i="1" dirty="0">
                <a:latin typeface="Calibri Light" panose="020F0302020204030204" pitchFamily="34" charset="0"/>
              </a:rPr>
              <a:t>HDD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dan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i="1" dirty="0">
                <a:latin typeface="Calibri Light" panose="020F0302020204030204" pitchFamily="34" charset="0"/>
              </a:rPr>
              <a:t>GPU</a:t>
            </a:r>
            <a:r>
              <a:rPr lang="en-US" sz="2800" dirty="0"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602</TotalTime>
  <Words>901</Words>
  <Application>Microsoft Office PowerPoint</Application>
  <PresentationFormat>Widescreen</PresentationFormat>
  <Paragraphs>145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 Light</vt:lpstr>
      <vt:lpstr>Trebuchet MS</vt:lpstr>
      <vt:lpstr>Wingdings 3</vt:lpstr>
      <vt:lpstr>Facet</vt:lpstr>
      <vt:lpstr>BENGKEL ASAS PENGENALAN KOMPUTER</vt:lpstr>
      <vt:lpstr>Definisi Komputer:</vt:lpstr>
      <vt:lpstr>Jenis-jenis Komputer:</vt:lpstr>
      <vt:lpstr>Jenis-jenis Komputer:</vt:lpstr>
      <vt:lpstr>Jenis-jenis Komputer:</vt:lpstr>
      <vt:lpstr>Jenis-jenis Komputer:</vt:lpstr>
      <vt:lpstr>Komputer Peribadi (Personal Computer)</vt:lpstr>
      <vt:lpstr>Perkakasan (Hardware)</vt:lpstr>
      <vt:lpstr>Perkakasan (Hardware)</vt:lpstr>
      <vt:lpstr>Komponen Perkakasan Mudah</vt:lpstr>
      <vt:lpstr>Komponen Perkakasan Komplek</vt:lpstr>
      <vt:lpstr>CPU / Prosessor:</vt:lpstr>
      <vt:lpstr>CPU / Prosessor:</vt:lpstr>
      <vt:lpstr>RAM / Memori:</vt:lpstr>
      <vt:lpstr>RAM / Memori:</vt:lpstr>
      <vt:lpstr>HDD / Storan:</vt:lpstr>
      <vt:lpstr>HDD / Storan:</vt:lpstr>
      <vt:lpstr>HDD / Storan:</vt:lpstr>
      <vt:lpstr>GPU / Kad Grafik / Video Kad:</vt:lpstr>
      <vt:lpstr>GPU / Kad Grafik / Video Kad:</vt:lpstr>
      <vt:lpstr>Perisian (Software)</vt:lpstr>
      <vt:lpstr>Perisian (Software)</vt:lpstr>
      <vt:lpstr>Perisian Operasi (Operating System Software)</vt:lpstr>
      <vt:lpstr>Jenis-Jenis Perisian Operasi</vt:lpstr>
      <vt:lpstr>Jenis-Jenis Perisian Operasi</vt:lpstr>
      <vt:lpstr>Jenis-Jenis Perisian Operasi</vt:lpstr>
      <vt:lpstr>Perisian Pengaturcaraan (Coding Software)</vt:lpstr>
      <vt:lpstr>Jenis-Jenis Perisian Pengaturcaraan</vt:lpstr>
      <vt:lpstr>Perisian Aplikasi (Application Software)</vt:lpstr>
      <vt:lpstr>Perisian Aplikasi (Application Software)</vt:lpstr>
      <vt:lpstr>Jenis-Jenis Perisian Aplikasi</vt:lpstr>
      <vt:lpstr>BENGKEL ASAS PENGENALAN KOMPUTER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BENGKEL ASAS PENGENALAN KOMPUTER</dc:title>
  <dc:creator>Mariani</dc:creator>
  <cp:lastModifiedBy>Mariani</cp:lastModifiedBy>
  <cp:revision>40</cp:revision>
  <dcterms:created xsi:type="dcterms:W3CDTF">2020-10-07T13:59:16Z</dcterms:created>
  <dcterms:modified xsi:type="dcterms:W3CDTF">2021-09-10T03:28:10Z</dcterms:modified>
</cp:coreProperties>
</file>